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33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275"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2F4F8"/>
    <a:srgbClr val="F2F2F2"/>
    <a:srgbClr val="0948CB"/>
    <a:srgbClr val="0B49CB"/>
    <a:srgbClr val="1C7DDB"/>
    <a:srgbClr val="121619"/>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347"/>
    <p:restoredTop sz="89299"/>
  </p:normalViewPr>
  <p:slideViewPr>
    <p:cSldViewPr snapToGrid="0" snapToObjects="1">
      <p:cViewPr>
        <p:scale>
          <a:sx n="120" d="100"/>
          <a:sy n="120" d="100"/>
        </p:scale>
        <p:origin x="392" y="32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5F02F7E-3C7D-974A-B682-D6F40E6A7384}" type="doc">
      <dgm:prSet loTypeId="urn:microsoft.com/office/officeart/2005/8/layout/cycle1" loCatId="" qsTypeId="urn:microsoft.com/office/officeart/2005/8/quickstyle/simple1" qsCatId="simple" csTypeId="urn:microsoft.com/office/officeart/2005/8/colors/accent1_2" csCatId="accent1" phldr="1"/>
      <dgm:spPr/>
      <dgm:t>
        <a:bodyPr/>
        <a:lstStyle/>
        <a:p>
          <a:endParaRPr lang="fr-FR"/>
        </a:p>
      </dgm:t>
    </dgm:pt>
    <dgm:pt modelId="{FBD9C442-6F21-B64A-8A97-72E50F72A496}">
      <dgm:prSet phldrT="[Texte]" custT="1"/>
      <dgm:spPr>
        <a:ln w="19050">
          <a:solidFill>
            <a:schemeClr val="accent6"/>
          </a:solidFill>
        </a:ln>
      </dgm:spPr>
      <dgm:t>
        <a:bodyPr/>
        <a:lstStyle/>
        <a:p>
          <a:r>
            <a:rPr lang="fr-FR" sz="2000" dirty="0"/>
            <a:t>SpaceX API </a:t>
          </a:r>
          <a:r>
            <a:rPr lang="fr-FR" sz="2000" dirty="0" err="1"/>
            <a:t>endpoint</a:t>
          </a:r>
          <a:endParaRPr lang="fr-FR" sz="2000" dirty="0"/>
        </a:p>
      </dgm:t>
    </dgm:pt>
    <dgm:pt modelId="{4A385D52-0AFA-D845-8D94-76F71EF3A0CB}" type="parTrans" cxnId="{48936158-99F3-1F45-9986-EEB44B89340F}">
      <dgm:prSet/>
      <dgm:spPr/>
      <dgm:t>
        <a:bodyPr/>
        <a:lstStyle/>
        <a:p>
          <a:endParaRPr lang="fr-FR"/>
        </a:p>
      </dgm:t>
    </dgm:pt>
    <dgm:pt modelId="{C0F6D675-97AD-9145-86F6-DD195800597C}" type="sibTrans" cxnId="{48936158-99F3-1F45-9986-EEB44B89340F}">
      <dgm:prSet/>
      <dgm:spPr/>
      <dgm:t>
        <a:bodyPr/>
        <a:lstStyle/>
        <a:p>
          <a:endParaRPr lang="fr-FR"/>
        </a:p>
      </dgm:t>
    </dgm:pt>
    <dgm:pt modelId="{5237233D-52A1-C74A-A341-23C5D0EB7C4A}">
      <dgm:prSet phldrT="[Texte]" custT="1"/>
      <dgm:spPr>
        <a:ln w="19050">
          <a:solidFill>
            <a:schemeClr val="accent2"/>
          </a:solidFill>
        </a:ln>
      </dgm:spPr>
      <dgm:t>
        <a:bodyPr/>
        <a:lstStyle/>
        <a:p>
          <a:r>
            <a:rPr lang="fr-FR" sz="2000" dirty="0"/>
            <a:t>Client</a:t>
          </a:r>
        </a:p>
      </dgm:t>
    </dgm:pt>
    <dgm:pt modelId="{4F59FBE1-ED2B-484A-BECA-4834B7CDCE7B}" type="parTrans" cxnId="{3DEDD931-4153-7348-A4B6-2117D9E94FC3}">
      <dgm:prSet/>
      <dgm:spPr/>
      <dgm:t>
        <a:bodyPr/>
        <a:lstStyle/>
        <a:p>
          <a:endParaRPr lang="fr-FR"/>
        </a:p>
      </dgm:t>
    </dgm:pt>
    <dgm:pt modelId="{759FD889-519C-E24B-A9D5-1E93844C6AA6}" type="sibTrans" cxnId="{3DEDD931-4153-7348-A4B6-2117D9E94FC3}">
      <dgm:prSet/>
      <dgm:spPr/>
      <dgm:t>
        <a:bodyPr/>
        <a:lstStyle/>
        <a:p>
          <a:endParaRPr lang="fr-FR"/>
        </a:p>
      </dgm:t>
    </dgm:pt>
    <dgm:pt modelId="{9E5F1F18-436A-D149-A81B-24712D4C7080}" type="pres">
      <dgm:prSet presAssocID="{95F02F7E-3C7D-974A-B682-D6F40E6A7384}" presName="cycle" presStyleCnt="0">
        <dgm:presLayoutVars>
          <dgm:dir/>
          <dgm:resizeHandles val="exact"/>
        </dgm:presLayoutVars>
      </dgm:prSet>
      <dgm:spPr/>
    </dgm:pt>
    <dgm:pt modelId="{9DAB82A2-B9DD-C445-B542-FEF4B423D430}" type="pres">
      <dgm:prSet presAssocID="{FBD9C442-6F21-B64A-8A97-72E50F72A496}" presName="dummy" presStyleCnt="0"/>
      <dgm:spPr/>
    </dgm:pt>
    <dgm:pt modelId="{A90E332A-E1CC-8F4A-AFCF-26D1772AE711}" type="pres">
      <dgm:prSet presAssocID="{FBD9C442-6F21-B64A-8A97-72E50F72A496}" presName="node" presStyleLbl="revTx" presStyleIdx="0" presStyleCnt="2" custScaleX="74953" custScaleY="46101">
        <dgm:presLayoutVars>
          <dgm:bulletEnabled val="1"/>
        </dgm:presLayoutVars>
      </dgm:prSet>
      <dgm:spPr/>
    </dgm:pt>
    <dgm:pt modelId="{566E1491-2265-FB44-8289-0CBDCD9B2C52}" type="pres">
      <dgm:prSet presAssocID="{C0F6D675-97AD-9145-86F6-DD195800597C}" presName="sibTrans" presStyleLbl="node1" presStyleIdx="0" presStyleCnt="2" custLinFactNeighborY="2104"/>
      <dgm:spPr/>
    </dgm:pt>
    <dgm:pt modelId="{A886EFD2-D47D-D34C-B207-8ACBF99C8D18}" type="pres">
      <dgm:prSet presAssocID="{5237233D-52A1-C74A-A341-23C5D0EB7C4A}" presName="dummy" presStyleCnt="0"/>
      <dgm:spPr/>
    </dgm:pt>
    <dgm:pt modelId="{2777D51A-385E-CE41-A776-F1CF64F05D6B}" type="pres">
      <dgm:prSet presAssocID="{5237233D-52A1-C74A-A341-23C5D0EB7C4A}" presName="node" presStyleLbl="revTx" presStyleIdx="1" presStyleCnt="2" custScaleX="55997" custScaleY="29091">
        <dgm:presLayoutVars>
          <dgm:bulletEnabled val="1"/>
        </dgm:presLayoutVars>
      </dgm:prSet>
      <dgm:spPr/>
    </dgm:pt>
    <dgm:pt modelId="{3DB2A9F6-B0A4-D04D-8B4D-9FDC20C14CB9}" type="pres">
      <dgm:prSet presAssocID="{759FD889-519C-E24B-A9D5-1E93844C6AA6}" presName="sibTrans" presStyleLbl="node1" presStyleIdx="1" presStyleCnt="2" custLinFactNeighborY="-2415"/>
      <dgm:spPr/>
    </dgm:pt>
  </dgm:ptLst>
  <dgm:cxnLst>
    <dgm:cxn modelId="{F95CDA0F-CCAA-B14A-82E6-FA3DB783DED4}" type="presOf" srcId="{C0F6D675-97AD-9145-86F6-DD195800597C}" destId="{566E1491-2265-FB44-8289-0CBDCD9B2C52}" srcOrd="0" destOrd="0" presId="urn:microsoft.com/office/officeart/2005/8/layout/cycle1"/>
    <dgm:cxn modelId="{3DEDD931-4153-7348-A4B6-2117D9E94FC3}" srcId="{95F02F7E-3C7D-974A-B682-D6F40E6A7384}" destId="{5237233D-52A1-C74A-A341-23C5D0EB7C4A}" srcOrd="1" destOrd="0" parTransId="{4F59FBE1-ED2B-484A-BECA-4834B7CDCE7B}" sibTransId="{759FD889-519C-E24B-A9D5-1E93844C6AA6}"/>
    <dgm:cxn modelId="{48936158-99F3-1F45-9986-EEB44B89340F}" srcId="{95F02F7E-3C7D-974A-B682-D6F40E6A7384}" destId="{FBD9C442-6F21-B64A-8A97-72E50F72A496}" srcOrd="0" destOrd="0" parTransId="{4A385D52-0AFA-D845-8D94-76F71EF3A0CB}" sibTransId="{C0F6D675-97AD-9145-86F6-DD195800597C}"/>
    <dgm:cxn modelId="{0212006A-3092-E248-A01F-CBE2CE9FC7EB}" type="presOf" srcId="{759FD889-519C-E24B-A9D5-1E93844C6AA6}" destId="{3DB2A9F6-B0A4-D04D-8B4D-9FDC20C14CB9}" srcOrd="0" destOrd="0" presId="urn:microsoft.com/office/officeart/2005/8/layout/cycle1"/>
    <dgm:cxn modelId="{8C4CB6E1-C0FF-B948-B2B2-4492B9191382}" type="presOf" srcId="{5237233D-52A1-C74A-A341-23C5D0EB7C4A}" destId="{2777D51A-385E-CE41-A776-F1CF64F05D6B}" srcOrd="0" destOrd="0" presId="urn:microsoft.com/office/officeart/2005/8/layout/cycle1"/>
    <dgm:cxn modelId="{B479BAE5-2AD5-A14F-B35F-2CBEB2977E34}" type="presOf" srcId="{FBD9C442-6F21-B64A-8A97-72E50F72A496}" destId="{A90E332A-E1CC-8F4A-AFCF-26D1772AE711}" srcOrd="0" destOrd="0" presId="urn:microsoft.com/office/officeart/2005/8/layout/cycle1"/>
    <dgm:cxn modelId="{913F0EF8-1478-854E-A5E6-3B08C987F6BD}" type="presOf" srcId="{95F02F7E-3C7D-974A-B682-D6F40E6A7384}" destId="{9E5F1F18-436A-D149-A81B-24712D4C7080}" srcOrd="0" destOrd="0" presId="urn:microsoft.com/office/officeart/2005/8/layout/cycle1"/>
    <dgm:cxn modelId="{52FD3568-AF15-1744-869B-3F41411B212C}" type="presParOf" srcId="{9E5F1F18-436A-D149-A81B-24712D4C7080}" destId="{9DAB82A2-B9DD-C445-B542-FEF4B423D430}" srcOrd="0" destOrd="0" presId="urn:microsoft.com/office/officeart/2005/8/layout/cycle1"/>
    <dgm:cxn modelId="{BAD6C6B6-7C1B-9A4C-800A-087EDD9C6D8B}" type="presParOf" srcId="{9E5F1F18-436A-D149-A81B-24712D4C7080}" destId="{A90E332A-E1CC-8F4A-AFCF-26D1772AE711}" srcOrd="1" destOrd="0" presId="urn:microsoft.com/office/officeart/2005/8/layout/cycle1"/>
    <dgm:cxn modelId="{4CEAD517-28E2-ED41-A13C-A12071882B6B}" type="presParOf" srcId="{9E5F1F18-436A-D149-A81B-24712D4C7080}" destId="{566E1491-2265-FB44-8289-0CBDCD9B2C52}" srcOrd="2" destOrd="0" presId="urn:microsoft.com/office/officeart/2005/8/layout/cycle1"/>
    <dgm:cxn modelId="{1FCD42CB-7E54-6B44-A2A9-F1EA1A4C639F}" type="presParOf" srcId="{9E5F1F18-436A-D149-A81B-24712D4C7080}" destId="{A886EFD2-D47D-D34C-B207-8ACBF99C8D18}" srcOrd="3" destOrd="0" presId="urn:microsoft.com/office/officeart/2005/8/layout/cycle1"/>
    <dgm:cxn modelId="{10DBB09C-60C5-484A-ACDA-C76C58958A71}" type="presParOf" srcId="{9E5F1F18-436A-D149-A81B-24712D4C7080}" destId="{2777D51A-385E-CE41-A776-F1CF64F05D6B}" srcOrd="4" destOrd="0" presId="urn:microsoft.com/office/officeart/2005/8/layout/cycle1"/>
    <dgm:cxn modelId="{D54C2756-AF56-E444-A8EE-27407386615E}" type="presParOf" srcId="{9E5F1F18-436A-D149-A81B-24712D4C7080}" destId="{3DB2A9F6-B0A4-D04D-8B4D-9FDC20C14CB9}" srcOrd="5" destOrd="0" presId="urn:microsoft.com/office/officeart/2005/8/layout/cycle1"/>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E332A-E1CC-8F4A-AFCF-26D1772AE711}">
      <dsp:nvSpPr>
        <dsp:cNvPr id="0" name=""/>
        <dsp:cNvSpPr/>
      </dsp:nvSpPr>
      <dsp:spPr>
        <a:xfrm>
          <a:off x="3054480" y="1337255"/>
          <a:ext cx="1255852" cy="772431"/>
        </a:xfrm>
        <a:prstGeom prst="rect">
          <a:avLst/>
        </a:prstGeom>
        <a:noFill/>
        <a:ln w="19050">
          <a:solidFill>
            <a:schemeClr val="accent6"/>
          </a:solid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SpaceX API </a:t>
          </a:r>
          <a:r>
            <a:rPr lang="fr-FR" sz="2000" kern="1200" dirty="0" err="1"/>
            <a:t>endpoint</a:t>
          </a:r>
          <a:endParaRPr lang="fr-FR" sz="2000" kern="1200" dirty="0"/>
        </a:p>
      </dsp:txBody>
      <dsp:txXfrm>
        <a:off x="3054480" y="1337255"/>
        <a:ext cx="1255852" cy="772431"/>
      </dsp:txXfrm>
    </dsp:sp>
    <dsp:sp modelId="{566E1491-2265-FB44-8289-0CBDCD9B2C52}">
      <dsp:nvSpPr>
        <dsp:cNvPr id="0" name=""/>
        <dsp:cNvSpPr/>
      </dsp:nvSpPr>
      <dsp:spPr>
        <a:xfrm>
          <a:off x="589773" y="72693"/>
          <a:ext cx="3446587" cy="3446587"/>
        </a:xfrm>
        <a:prstGeom prst="circularArrow">
          <a:avLst>
            <a:gd name="adj1" fmla="val 9480"/>
            <a:gd name="adj2" fmla="val 684674"/>
            <a:gd name="adj3" fmla="val 9500205"/>
            <a:gd name="adj4" fmla="val 982939"/>
            <a:gd name="adj5" fmla="val 11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2777D51A-385E-CE41-A776-F1CF64F05D6B}">
      <dsp:nvSpPr>
        <dsp:cNvPr id="0" name=""/>
        <dsp:cNvSpPr/>
      </dsp:nvSpPr>
      <dsp:spPr>
        <a:xfrm>
          <a:off x="474606" y="1479758"/>
          <a:ext cx="938241" cy="487425"/>
        </a:xfrm>
        <a:prstGeom prst="rect">
          <a:avLst/>
        </a:prstGeom>
        <a:noFill/>
        <a:ln w="19050">
          <a:solidFill>
            <a:schemeClr val="accent2"/>
          </a:solidFill>
        </a:ln>
        <a:effectLst/>
      </dsp:spPr>
      <dsp:style>
        <a:lnRef idx="0">
          <a:scrgbClr r="0" g="0" b="0"/>
        </a:lnRef>
        <a:fillRef idx="0">
          <a:scrgbClr r="0" g="0" b="0"/>
        </a:fillRef>
        <a:effectRef idx="0">
          <a:scrgbClr r="0" g="0" b="0"/>
        </a:effectRef>
        <a:fontRef idx="minor"/>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fr-FR" sz="2000" kern="1200" dirty="0"/>
            <a:t>Client</a:t>
          </a:r>
        </a:p>
      </dsp:txBody>
      <dsp:txXfrm>
        <a:off x="474606" y="1479758"/>
        <a:ext cx="938241" cy="487425"/>
      </dsp:txXfrm>
    </dsp:sp>
    <dsp:sp modelId="{3DB2A9F6-B0A4-D04D-8B4D-9FDC20C14CB9}">
      <dsp:nvSpPr>
        <dsp:cNvPr id="0" name=""/>
        <dsp:cNvSpPr/>
      </dsp:nvSpPr>
      <dsp:spPr>
        <a:xfrm>
          <a:off x="589773" y="-83057"/>
          <a:ext cx="3446587" cy="3446587"/>
        </a:xfrm>
        <a:prstGeom prst="circularArrow">
          <a:avLst>
            <a:gd name="adj1" fmla="val 9480"/>
            <a:gd name="adj2" fmla="val 684674"/>
            <a:gd name="adj3" fmla="val 19932387"/>
            <a:gd name="adj4" fmla="val 11415122"/>
            <a:gd name="adj5" fmla="val 11060"/>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cycle1">
  <dgm:title val=""/>
  <dgm:desc val=""/>
  <dgm:catLst>
    <dgm:cat type="cycle" pri="2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alg type="cycle">
          <dgm:param type="stAng" val="0"/>
          <dgm:param type="spanAng" val="360"/>
        </dgm:alg>
      </dgm:if>
      <dgm:else name="Name2">
        <dgm:alg type="cycle">
          <dgm:param type="stAng" val="0"/>
          <dgm:param type="spanAng" val="-360"/>
        </dgm:alg>
      </dgm:else>
    </dgm:choose>
    <dgm:shape xmlns:r="http://schemas.openxmlformats.org/officeDocument/2006/relationships" r:blip="">
      <dgm:adjLst/>
    </dgm:shape>
    <dgm:presOf/>
    <dgm:choose name="Name3">
      <dgm:if name="Name4" func="var" arg="dir" op="equ" val="norm">
        <dgm:constrLst>
          <dgm:constr type="diam" val="1"/>
          <dgm:constr type="w" for="ch" forName="node" refType="w"/>
          <dgm:constr type="w" for="ch" ptType="sibTrans" refType="w" refFor="ch" refForName="node" fact="0.5"/>
          <dgm:constr type="h" for="ch" ptType="sibTrans" op="equ"/>
          <dgm:constr type="diam" for="ch" ptType="sibTrans" refType="diam" op="equ"/>
          <dgm:constr type="sibSp" refType="w" refFor="ch" refForName="node" fact="0.15"/>
          <dgm:constr type="w" for="ch" forName="dummy" refType="sibSp" fact="2.8"/>
          <dgm:constr type="primFontSz" for="ch" forName="node" op="equ" val="65"/>
        </dgm:constrLst>
      </dgm:if>
      <dgm:else name="Name5">
        <dgm:constrLst>
          <dgm:constr type="diam" val="1"/>
          <dgm:constr type="w" for="ch" forName="node" refType="w"/>
          <dgm:constr type="w" for="ch" ptType="sibTrans" refType="w" refFor="ch" refForName="node" fact="0.5"/>
          <dgm:constr type="h" for="ch" ptType="sibTrans" op="equ"/>
          <dgm:constr type="diam" for="ch" ptType="sibTrans" refType="diam" op="equ" fact="-1"/>
          <dgm:constr type="sibSp" refType="w" refFor="ch" refForName="node" fact="0.15"/>
          <dgm:constr type="w" for="ch" forName="dummy" refType="sibSp" fact="2.8"/>
          <dgm:constr type="primFontSz" for="ch" forName="node" op="equ" val="65"/>
        </dgm:constrLst>
      </dgm:else>
    </dgm:choose>
    <dgm:ruleLst>
      <dgm:rule type="diam" val="INF" fact="NaN" max="NaN"/>
    </dgm:ruleLst>
    <dgm:forEach name="nodesForEach" axis="ch" ptType="node">
      <dgm:choose name="Name6">
        <dgm:if name="Name7" axis="par ch" ptType="doc node" func="cnt" op="gt" val="1">
          <dgm:layoutNode name="dummy">
            <dgm:alg type="sp"/>
            <dgm:shape xmlns:r="http://schemas.openxmlformats.org/officeDocument/2006/relationships" r:blip="">
              <dgm:adjLst/>
            </dgm:shape>
            <dgm:presOf/>
            <dgm:constrLst>
              <dgm:constr type="h" refType="w"/>
            </dgm:constrLst>
            <dgm:ruleLst/>
          </dgm:layoutNode>
        </dgm:if>
        <dgm:else name="Name8"/>
      </dgm:choose>
      <dgm:layoutNode name="node" styleLbl="revTx">
        <dgm:varLst>
          <dgm:bulletEnabled val="1"/>
        </dgm:varLst>
        <dgm:alg type="tx">
          <dgm:param type="txAnchorVertCh" val="mid"/>
        </dgm:alg>
        <dgm:shape xmlns:r="http://schemas.openxmlformats.org/officeDocument/2006/relationships" type="rect"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Name11" axis="followSib" ptType="sibTrans" hideLastTrans="0" cnt="1">
            <dgm:layoutNode name="sibTrans" styleLbl="node1">
              <dgm:alg type="conn">
                <dgm:param type="connRout" val="curve"/>
                <dgm:param type="begPts" val="radial"/>
                <dgm:param type="endPts" val="radial"/>
              </dgm:alg>
              <dgm:shape xmlns:r="http://schemas.openxmlformats.org/officeDocument/2006/relationships" type="conn" r:blip="">
                <dgm:adjLst/>
              </dgm:shape>
              <dgm:presOf axis="self"/>
              <dgm:constrLst>
                <dgm:constr type="h" refType="w" fact="0.65"/>
                <dgm:constr type="begPad"/>
                <dgm:constr type="endPad"/>
              </dgm:constrLst>
              <dgm:ruleLst/>
            </dgm:layoutNode>
          </dgm:forEach>
        </dgm:if>
        <dgm:else name="Name12"/>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6/4/24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6/4/24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0565770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594270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15</a:t>
            </a:fld>
            <a:endParaRPr lang="en-US"/>
          </a:p>
        </p:txBody>
      </p:sp>
    </p:spTree>
    <p:extLst>
      <p:ext uri="{BB962C8B-B14F-4D97-AF65-F5344CB8AC3E}">
        <p14:creationId xmlns:p14="http://schemas.microsoft.com/office/powerpoint/2010/main" val="227785278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20</a:t>
            </a:fld>
            <a:endParaRPr lang="en-US"/>
          </a:p>
        </p:txBody>
      </p:sp>
    </p:spTree>
    <p:extLst>
      <p:ext uri="{BB962C8B-B14F-4D97-AF65-F5344CB8AC3E}">
        <p14:creationId xmlns:p14="http://schemas.microsoft.com/office/powerpoint/2010/main" val="20714282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8835333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46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6/4/24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aupatje/IBM-Capstone-Project/blob/dd35e2e8b97483676043951f351680a5a7ec4381/3%20-%20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hyperlink" Target="https://github.com/laupatje/IBM-Capstone-Project/blob/67a88fce7be6f5bd5d0e0d98e3782fcb2e8cb0b1/5%20-%20edadataviz.ipynb"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aupatje/IBM-Capstone-Project/blob/dd35e2e8b97483676043951f351680a5a7ec4381/4%20-%20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aupatje/IBM-Capstone-Project/blob/67a88fce7be6f5bd5d0e0d98e3782fcb2e8cb0b1/6%20-%20lab_jupyter_launch_site_loca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aupatje/IBM-Capstone-Project/blob/67a88fce7be6f5bd5d0e0d98e3782fcb2e8cb0b1/7%20-%20Dash%20app%20python%20script.ipynb" TargetMode="Externa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hyperlink" Target="https://github.com/laupatje/IBM-Capstone-Project/blob/67a88fce7be6f5bd5d0e0d98e3782fcb2e8cb0b1/spacex_dash_app.py" TargetMode="External"/></Relationships>
</file>

<file path=ppt/slides/_rels/slide15.xml.rels><?xml version="1.0" encoding="UTF-8" standalone="yes"?>
<Relationships xmlns="http://schemas.openxmlformats.org/package/2006/relationships"><Relationship Id="rId13" Type="http://schemas.openxmlformats.org/officeDocument/2006/relationships/image" Target="../media/image25.png"/><Relationship Id="rId18" Type="http://schemas.openxmlformats.org/officeDocument/2006/relationships/image" Target="../media/image30.svg"/><Relationship Id="rId26" Type="http://schemas.openxmlformats.org/officeDocument/2006/relationships/image" Target="../media/image38.svg"/><Relationship Id="rId39" Type="http://schemas.openxmlformats.org/officeDocument/2006/relationships/image" Target="../media/image51.png"/><Relationship Id="rId21" Type="http://schemas.openxmlformats.org/officeDocument/2006/relationships/image" Target="../media/image33.png"/><Relationship Id="rId34" Type="http://schemas.openxmlformats.org/officeDocument/2006/relationships/image" Target="../media/image46.svg"/><Relationship Id="rId7" Type="http://schemas.openxmlformats.org/officeDocument/2006/relationships/image" Target="../media/image19.png"/><Relationship Id="rId12" Type="http://schemas.openxmlformats.org/officeDocument/2006/relationships/image" Target="../media/image24.svg"/><Relationship Id="rId17" Type="http://schemas.openxmlformats.org/officeDocument/2006/relationships/image" Target="../media/image29.png"/><Relationship Id="rId25" Type="http://schemas.openxmlformats.org/officeDocument/2006/relationships/image" Target="../media/image37.png"/><Relationship Id="rId33" Type="http://schemas.openxmlformats.org/officeDocument/2006/relationships/image" Target="../media/image45.png"/><Relationship Id="rId38" Type="http://schemas.openxmlformats.org/officeDocument/2006/relationships/image" Target="../media/image50.svg"/><Relationship Id="rId2" Type="http://schemas.openxmlformats.org/officeDocument/2006/relationships/notesSlide" Target="../notesSlides/notesSlide5.xml"/><Relationship Id="rId16" Type="http://schemas.openxmlformats.org/officeDocument/2006/relationships/image" Target="../media/image28.svg"/><Relationship Id="rId20" Type="http://schemas.openxmlformats.org/officeDocument/2006/relationships/image" Target="../media/image32.svg"/><Relationship Id="rId29"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18.svg"/><Relationship Id="rId11" Type="http://schemas.openxmlformats.org/officeDocument/2006/relationships/image" Target="../media/image23.png"/><Relationship Id="rId24" Type="http://schemas.openxmlformats.org/officeDocument/2006/relationships/image" Target="../media/image36.svg"/><Relationship Id="rId32" Type="http://schemas.openxmlformats.org/officeDocument/2006/relationships/image" Target="../media/image44.svg"/><Relationship Id="rId37" Type="http://schemas.openxmlformats.org/officeDocument/2006/relationships/image" Target="../media/image49.png"/><Relationship Id="rId40" Type="http://schemas.openxmlformats.org/officeDocument/2006/relationships/image" Target="../media/image52.svg"/><Relationship Id="rId5" Type="http://schemas.openxmlformats.org/officeDocument/2006/relationships/image" Target="../media/image17.png"/><Relationship Id="rId15" Type="http://schemas.openxmlformats.org/officeDocument/2006/relationships/image" Target="../media/image27.png"/><Relationship Id="rId23" Type="http://schemas.openxmlformats.org/officeDocument/2006/relationships/image" Target="../media/image35.png"/><Relationship Id="rId28" Type="http://schemas.openxmlformats.org/officeDocument/2006/relationships/image" Target="../media/image40.svg"/><Relationship Id="rId36" Type="http://schemas.openxmlformats.org/officeDocument/2006/relationships/image" Target="../media/image48.svg"/><Relationship Id="rId10" Type="http://schemas.openxmlformats.org/officeDocument/2006/relationships/image" Target="../media/image22.svg"/><Relationship Id="rId19" Type="http://schemas.openxmlformats.org/officeDocument/2006/relationships/image" Target="../media/image31.png"/><Relationship Id="rId31" Type="http://schemas.openxmlformats.org/officeDocument/2006/relationships/image" Target="../media/image43.png"/><Relationship Id="rId4" Type="http://schemas.openxmlformats.org/officeDocument/2006/relationships/hyperlink" Target="https://github.com/laupatje/IBM-Capstone-Project/blob/67a88fce7be6f5bd5d0e0d98e3782fcb2e8cb0b1/8%20-%20SpaceX_Machine%20Learning%20Prediction_Part_5.ipynb" TargetMode="External"/><Relationship Id="rId9" Type="http://schemas.openxmlformats.org/officeDocument/2006/relationships/image" Target="../media/image21.png"/><Relationship Id="rId14" Type="http://schemas.openxmlformats.org/officeDocument/2006/relationships/image" Target="../media/image26.svg"/><Relationship Id="rId22" Type="http://schemas.openxmlformats.org/officeDocument/2006/relationships/image" Target="../media/image34.svg"/><Relationship Id="rId27" Type="http://schemas.openxmlformats.org/officeDocument/2006/relationships/image" Target="../media/image39.png"/><Relationship Id="rId30" Type="http://schemas.openxmlformats.org/officeDocument/2006/relationships/image" Target="../media/image42.svg"/><Relationship Id="rId35" Type="http://schemas.openxmlformats.org/officeDocument/2006/relationships/image" Target="../media/image47.png"/><Relationship Id="rId8" Type="http://schemas.openxmlformats.org/officeDocument/2006/relationships/image" Target="../media/image20.svg"/><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image" Target="../media/image56.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57.png"/></Relationships>
</file>

<file path=ppt/slides/_rels/slide2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3.png"/></Relationships>
</file>

<file path=ppt/slides/_rels/slide3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75.png"/></Relationships>
</file>

<file path=ppt/slides/_rels/slide38.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80.png"/></Relationships>
</file>

<file path=ppt/slides/_rels/slide42.xml.rels><?xml version="1.0" encoding="UTF-8" standalone="yes"?>
<Relationships xmlns="http://schemas.openxmlformats.org/package/2006/relationships"><Relationship Id="rId2" Type="http://schemas.openxmlformats.org/officeDocument/2006/relationships/image" Target="../media/image82.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10" Type="http://schemas.openxmlformats.org/officeDocument/2006/relationships/image" Target="../media/image12.svg"/><Relationship Id="rId4" Type="http://schemas.openxmlformats.org/officeDocument/2006/relationships/image" Target="../media/image6.svg"/><Relationship Id="rId9" Type="http://schemas.openxmlformats.org/officeDocument/2006/relationships/image" Target="../media/image11.png"/></Relationships>
</file>

<file path=ppt/slides/_rels/slide8.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3.png"/><Relationship Id="rId7" Type="http://schemas.openxmlformats.org/officeDocument/2006/relationships/diagramQuickStyle" Target="../diagrams/quickStyle1.xml"/><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hyperlink" Target="https://github.com/laupatje/IBM-Capstone-Project/blob/dd35e2e8b97483676043951f351680a5a7ec4381/1%20-%20jupyter-labs-spacex-data-collection-api.ipynb" TargetMode="External"/><Relationship Id="rId9" Type="http://schemas.microsoft.com/office/2007/relationships/diagramDrawing" Target="../diagrams/drawing1.xml"/></Relationships>
</file>

<file path=ppt/slides/_rels/slide9.xml.rels><?xml version="1.0" encoding="UTF-8" standalone="yes"?>
<Relationships xmlns="http://schemas.openxmlformats.org/package/2006/relationships"><Relationship Id="rId8" Type="http://schemas.openxmlformats.org/officeDocument/2006/relationships/image" Target="../media/image14.svg"/><Relationship Id="rId3" Type="http://schemas.openxmlformats.org/officeDocument/2006/relationships/hyperlink" Target="https://en.wikipedia.org/w/index.php?title=List_of_Falcon_9_and_Falcon_Heavy_launches&amp;oldid=1027686922" TargetMode="External"/><Relationship Id="rId7" Type="http://schemas.openxmlformats.org/officeDocument/2006/relationships/image" Target="../media/image13.png"/><Relationship Id="rId12" Type="http://schemas.openxmlformats.org/officeDocument/2006/relationships/image" Target="../media/image16.sv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6.svg"/><Relationship Id="rId11" Type="http://schemas.openxmlformats.org/officeDocument/2006/relationships/image" Target="../media/image15.png"/><Relationship Id="rId5" Type="http://schemas.openxmlformats.org/officeDocument/2006/relationships/image" Target="../media/image5.png"/><Relationship Id="rId10" Type="http://schemas.openxmlformats.org/officeDocument/2006/relationships/image" Target="../media/image8.svg"/><Relationship Id="rId4" Type="http://schemas.openxmlformats.org/officeDocument/2006/relationships/hyperlink" Target="https://github.com/laupatje/IBM-Capstone-Project/blob/dd35e2e8b97483676043951f351680a5a7ec4381/2%20-%20jupyter-labs-webscraping.ipynb" TargetMode="External"/><Relationship Id="rId9"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Laurent Klopfenstein</a:t>
            </a:r>
          </a:p>
          <a:p>
            <a:r>
              <a:rPr lang="en-US" dirty="0">
                <a:solidFill>
                  <a:schemeClr val="bg2"/>
                </a:solidFill>
                <a:latin typeface="Abadi" panose="020B0604020104020204" pitchFamily="34" charset="0"/>
                <a:ea typeface="SF Pro" pitchFamily="2" charset="0"/>
                <a:cs typeface="SF Pro" pitchFamily="2" charset="0"/>
              </a:rPr>
              <a:t>05/06/2024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674235"/>
            <a:ext cx="8975652" cy="4351338"/>
          </a:xfrm>
          <a:prstGeom prst="rect">
            <a:avLst/>
          </a:prstGeom>
        </p:spPr>
        <p:txBody>
          <a:bodyPr/>
          <a:lstStyle/>
          <a:p>
            <a:r>
              <a:rPr lang="en-US" sz="2400" dirty="0">
                <a:solidFill>
                  <a:schemeClr val="accent3">
                    <a:lumMod val="25000"/>
                  </a:schemeClr>
                </a:solidFill>
                <a:latin typeface="Calibri" panose="020F0502020204030204" pitchFamily="34" charset="0"/>
                <a:cs typeface="Calibri" panose="020F0502020204030204" pitchFamily="34" charset="0"/>
              </a:rPr>
              <a:t>Basic preliminary analysis of the content of the dataset</a:t>
            </a:r>
          </a:p>
          <a:p>
            <a:pPr lvl="1"/>
            <a:r>
              <a:rPr lang="en-US" sz="2000" dirty="0">
                <a:solidFill>
                  <a:schemeClr val="accent3">
                    <a:lumMod val="25000"/>
                  </a:schemeClr>
                </a:solidFill>
                <a:latin typeface="Calibri" panose="020F0502020204030204" pitchFamily="34" charset="0"/>
                <a:cs typeface="Calibri" panose="020F0502020204030204" pitchFamily="34" charset="0"/>
              </a:rPr>
              <a:t>Missing values</a:t>
            </a:r>
          </a:p>
          <a:p>
            <a:pPr lvl="1"/>
            <a:r>
              <a:rPr lang="en-US" sz="2000" dirty="0">
                <a:solidFill>
                  <a:schemeClr val="accent3">
                    <a:lumMod val="25000"/>
                  </a:schemeClr>
                </a:solidFill>
                <a:latin typeface="Calibri" panose="020F0502020204030204" pitchFamily="34" charset="0"/>
                <a:cs typeface="Calibri" panose="020F0502020204030204" pitchFamily="34" charset="0"/>
              </a:rPr>
              <a:t>Data type of the values in each column</a:t>
            </a:r>
          </a:p>
          <a:p>
            <a:pPr lvl="1"/>
            <a:r>
              <a:rPr lang="en-US" sz="2000" dirty="0">
                <a:solidFill>
                  <a:schemeClr val="accent3">
                    <a:lumMod val="25000"/>
                  </a:schemeClr>
                </a:solidFill>
                <a:latin typeface="Calibri" panose="020F0502020204030204" pitchFamily="34" charset="0"/>
                <a:cs typeface="Calibri" panose="020F0502020204030204" pitchFamily="34" charset="0"/>
              </a:rPr>
              <a:t>Number of launches on each site</a:t>
            </a:r>
          </a:p>
          <a:p>
            <a:pPr lvl="1"/>
            <a:r>
              <a:rPr lang="en-US" sz="2000" dirty="0">
                <a:solidFill>
                  <a:schemeClr val="accent3">
                    <a:lumMod val="25000"/>
                  </a:schemeClr>
                </a:solidFill>
                <a:latin typeface="Calibri" panose="020F0502020204030204" pitchFamily="34" charset="0"/>
                <a:cs typeface="Calibri" panose="020F0502020204030204" pitchFamily="34" charset="0"/>
              </a:rPr>
              <a:t>Number and occurrence of each orbit</a:t>
            </a:r>
          </a:p>
          <a:p>
            <a:pPr lvl="1"/>
            <a:r>
              <a:rPr lang="en-US" sz="2000" dirty="0">
                <a:solidFill>
                  <a:schemeClr val="accent3">
                    <a:lumMod val="25000"/>
                  </a:schemeClr>
                </a:solidFill>
                <a:latin typeface="Calibri" panose="020F0502020204030204" pitchFamily="34" charset="0"/>
                <a:cs typeface="Calibri" panose="020F0502020204030204" pitchFamily="34" charset="0"/>
              </a:rPr>
              <a:t>Number and occurrence of mission outcome for each orbit</a:t>
            </a:r>
          </a:p>
          <a:p>
            <a:r>
              <a:rPr lang="en-US" sz="2400" dirty="0">
                <a:solidFill>
                  <a:schemeClr val="accent3">
                    <a:lumMod val="25000"/>
                  </a:schemeClr>
                </a:solidFill>
                <a:latin typeface="Calibri" panose="020F0502020204030204" pitchFamily="34" charset="0"/>
                <a:cs typeface="Calibri" panose="020F0502020204030204" pitchFamily="34" charset="0"/>
              </a:rPr>
              <a:t>Using the Outcome feature, creation of an outcome label ‘Class’ to distinguish between successful and failed landings of the first stage of a rocket</a:t>
            </a:r>
            <a:endParaRPr lang="en-US" dirty="0">
              <a:solidFill>
                <a:schemeClr val="accent3">
                  <a:lumMod val="25000"/>
                </a:schemeClr>
              </a:solidFill>
              <a:latin typeface="Calibri" panose="020F0502020204030204" pitchFamily="34" charset="0"/>
              <a:cs typeface="Calibri" panose="020F0502020204030204" pitchFamily="34" charset="0"/>
            </a:endParaRPr>
          </a:p>
          <a:p>
            <a:endParaRPr lang="en-US" sz="2400" dirty="0">
              <a:solidFill>
                <a:schemeClr val="accent3">
                  <a:lumMod val="25000"/>
                </a:schemeClr>
              </a:solidFill>
              <a:latin typeface="Calibri" panose="020F0502020204030204" pitchFamily="34" charset="0"/>
              <a:cs typeface="Calibri" panose="020F0502020204030204" pitchFamily="34" charset="0"/>
            </a:endParaRPr>
          </a:p>
          <a:p>
            <a:pPr marL="0" indent="0">
              <a:buNone/>
            </a:pPr>
            <a:endParaRPr lang="en-US" sz="2400" dirty="0">
              <a:solidFill>
                <a:schemeClr val="accent3">
                  <a:lumMod val="25000"/>
                </a:schemeClr>
              </a:solidFill>
              <a:latin typeface="Calibri" panose="020F0502020204030204" pitchFamily="34" charset="0"/>
              <a:cs typeface="Calibri" panose="020F0502020204030204" pitchFamily="34" charset="0"/>
            </a:endParaRPr>
          </a:p>
          <a:p>
            <a:pPr marL="0" indent="0">
              <a:buNone/>
            </a:pPr>
            <a:r>
              <a:rPr lang="en-US" sz="1400" dirty="0">
                <a:solidFill>
                  <a:schemeClr val="accent3">
                    <a:lumMod val="25000"/>
                  </a:schemeClr>
                </a:solidFill>
                <a:latin typeface="Calibri" panose="020F0502020204030204" pitchFamily="34" charset="0"/>
                <a:cs typeface="Calibri" panose="020F0502020204030204" pitchFamily="34" charset="0"/>
              </a:rPr>
              <a:t>GitHub link :</a:t>
            </a:r>
            <a:br>
              <a:rPr lang="en-US" sz="1400" dirty="0">
                <a:solidFill>
                  <a:schemeClr val="accent3">
                    <a:lumMod val="25000"/>
                  </a:schemeClr>
                </a:solidFill>
                <a:latin typeface="Calibri" panose="020F0502020204030204" pitchFamily="34" charset="0"/>
                <a:cs typeface="Calibri" panose="020F0502020204030204" pitchFamily="34" charset="0"/>
              </a:rPr>
            </a:br>
            <a:r>
              <a:rPr lang="en-US" sz="1400" dirty="0">
                <a:solidFill>
                  <a:schemeClr val="accent3">
                    <a:lumMod val="25000"/>
                  </a:schemeClr>
                </a:solidFill>
                <a:latin typeface="Calibri" panose="020F0502020204030204" pitchFamily="34" charset="0"/>
                <a:cs typeface="Calibri" panose="020F0502020204030204" pitchFamily="34" charset="0"/>
                <a:hlinkClick r:id="rId3"/>
              </a:rPr>
              <a:t>Jupyter notebook - Data Wrangling</a:t>
            </a:r>
            <a:endParaRPr lang="en-US" sz="1600" dirty="0">
              <a:latin typeface="Calibri" panose="020F0502020204030204" pitchFamily="34" charset="0"/>
              <a:cs typeface="Calibri" panose="020F0502020204030204" pitchFamily="34" charset="0"/>
            </a:endParaRPr>
          </a:p>
          <a:p>
            <a:endParaRPr lang="en-US" dirty="0">
              <a:latin typeface="Calibri" panose="020F0502020204030204" pitchFamily="34" charset="0"/>
              <a:cs typeface="Calibri" panose="020F0502020204030204" pitchFamily="34" charset="0"/>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44208"/>
            <a:ext cx="10789812" cy="4174090"/>
          </a:xfrm>
          <a:prstGeom prst="rect">
            <a:avLst/>
          </a:prstGeom>
        </p:spPr>
        <p:txBody>
          <a:bodyPr lIns="91440" tIns="45720" rIns="91440" bIns="45720" anchor="t"/>
          <a:lstStyle/>
          <a:p>
            <a:pPr marL="0" indent="0">
              <a:lnSpc>
                <a:spcPct val="100000"/>
              </a:lnSpc>
              <a:spcBef>
                <a:spcPts val="1400"/>
              </a:spcBef>
              <a:buNone/>
            </a:pPr>
            <a:r>
              <a:rPr lang="en-US" sz="1500" dirty="0">
                <a:solidFill>
                  <a:schemeClr val="accent3">
                    <a:lumMod val="25000"/>
                  </a:schemeClr>
                </a:solidFill>
                <a:latin typeface="Calibri" panose="020F0502020204030204" pitchFamily="34" charset="0"/>
                <a:cs typeface="Calibri" panose="020F0502020204030204" pitchFamily="34" charset="0"/>
              </a:rPr>
              <a:t>To visualize the effect of the selected features on successful landing of the first stage, different charts have been drawn. </a:t>
            </a:r>
            <a:br>
              <a:rPr lang="en-US" sz="1500" dirty="0">
                <a:solidFill>
                  <a:schemeClr val="accent3">
                    <a:lumMod val="25000"/>
                  </a:schemeClr>
                </a:solidFill>
                <a:latin typeface="Calibri" panose="020F0502020204030204" pitchFamily="34" charset="0"/>
                <a:cs typeface="Calibri" panose="020F0502020204030204" pitchFamily="34" charset="0"/>
              </a:rPr>
            </a:br>
            <a:r>
              <a:rPr lang="en-US" sz="1500" dirty="0">
                <a:solidFill>
                  <a:schemeClr val="accent3">
                    <a:lumMod val="25000"/>
                  </a:schemeClr>
                </a:solidFill>
                <a:latin typeface="Calibri" panose="020F0502020204030204" pitchFamily="34" charset="0"/>
                <a:cs typeface="Calibri" panose="020F0502020204030204" pitchFamily="34" charset="0"/>
              </a:rPr>
              <a:t>You’ll find below the list of charts that’ve been used for analysis :</a:t>
            </a:r>
          </a:p>
          <a:p>
            <a:pPr>
              <a:lnSpc>
                <a:spcPct val="100000"/>
              </a:lnSpc>
              <a:spcBef>
                <a:spcPts val="1400"/>
              </a:spcBef>
            </a:pPr>
            <a:r>
              <a:rPr lang="en-US" sz="1500" dirty="0">
                <a:solidFill>
                  <a:schemeClr val="accent3">
                    <a:lumMod val="25000"/>
                  </a:schemeClr>
                </a:solidFill>
                <a:latin typeface="Calibri" panose="020F0502020204030204" pitchFamily="34" charset="0"/>
                <a:cs typeface="Calibri" panose="020F0502020204030204" pitchFamily="34" charset="0"/>
              </a:rPr>
              <a:t>Scatter plot of :</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Relationship between Payload Mass in kg and Flight Number with landing outcome</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Relationship between Launch Site and flight number with landing outcome</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Relationship between Payload Mass in kg  and Launch Site with landing outcome</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Relationship between Flight Number and Orbit type with landing outcome</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Relationship between Payload Mass in kg and Orbit type with landing outcome</a:t>
            </a:r>
          </a:p>
          <a:p>
            <a:pPr>
              <a:lnSpc>
                <a:spcPct val="100000"/>
              </a:lnSpc>
              <a:spcBef>
                <a:spcPts val="1400"/>
              </a:spcBef>
            </a:pPr>
            <a:r>
              <a:rPr lang="en-US" sz="1700" dirty="0">
                <a:solidFill>
                  <a:schemeClr val="accent3">
                    <a:lumMod val="25000"/>
                  </a:schemeClr>
                </a:solidFill>
                <a:latin typeface="Calibri" panose="020F0502020204030204" pitchFamily="34" charset="0"/>
                <a:cs typeface="Calibri" panose="020F0502020204030204" pitchFamily="34" charset="0"/>
              </a:rPr>
              <a:t>Other charts :</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Bar chart of Landing outcome success rate per Orbit type</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Line graph representing a yearly trend for Average Landing outcome success rate</a:t>
            </a:r>
          </a:p>
          <a:p>
            <a:pPr lvl="1">
              <a:lnSpc>
                <a:spcPct val="100000"/>
              </a:lnSpc>
              <a:spcBef>
                <a:spcPts val="1400"/>
              </a:spcBef>
            </a:pPr>
            <a:endParaRPr lang="en-US" sz="1300" dirty="0">
              <a:solidFill>
                <a:schemeClr val="accent3">
                  <a:lumMod val="25000"/>
                </a:schemeClr>
              </a:solidFill>
              <a:latin typeface="Calibri" panose="020F0502020204030204" pitchFamily="34" charset="0"/>
              <a:cs typeface="Calibri" panose="020F0502020204030204" pitchFamily="34" charset="0"/>
            </a:endParaRPr>
          </a:p>
          <a:p>
            <a:pPr lvl="1">
              <a:lnSpc>
                <a:spcPct val="100000"/>
              </a:lnSpc>
              <a:spcBef>
                <a:spcPts val="1400"/>
              </a:spcBef>
            </a:pPr>
            <a:endParaRPr lang="en-US" sz="1300" dirty="0">
              <a:solidFill>
                <a:schemeClr val="accent3">
                  <a:lumMod val="25000"/>
                </a:schemeClr>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2" name="Content Placeholder 4">
            <a:extLst>
              <a:ext uri="{FF2B5EF4-FFF2-40B4-BE49-F238E27FC236}">
                <a16:creationId xmlns:a16="http://schemas.microsoft.com/office/drawing/2014/main" id="{BB0B9777-347D-36EE-5C26-9FA500269775}"/>
              </a:ext>
            </a:extLst>
          </p:cNvPr>
          <p:cNvSpPr txBox="1">
            <a:spLocks/>
          </p:cNvSpPr>
          <p:nvPr/>
        </p:nvSpPr>
        <p:spPr>
          <a:xfrm>
            <a:off x="770010" y="6263053"/>
            <a:ext cx="4538133" cy="4016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400" dirty="0">
                <a:solidFill>
                  <a:schemeClr val="accent3">
                    <a:lumMod val="25000"/>
                  </a:schemeClr>
                </a:solidFill>
                <a:latin typeface="Abadi" panose="020B0604020104020204" pitchFamily="34" charset="0"/>
              </a:rPr>
              <a:t>GitHub link :</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hlinkClick r:id="rId4"/>
              </a:rPr>
              <a:t>Jupyter notebook - EDA with Data Visualization</a:t>
            </a:r>
            <a:endParaRPr lang="en-US" sz="14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9674174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58719" y="1497527"/>
            <a:ext cx="10515599" cy="3862946"/>
          </a:xfrm>
          <a:prstGeom prst="rect">
            <a:avLst/>
          </a:prstGeom>
        </p:spPr>
        <p:txBody>
          <a:bodyPr lIns="91440" tIns="45720" rIns="91440" bIns="45720" numCol="2" anchor="t"/>
          <a:lstStyle/>
          <a:p>
            <a:pPr marL="0" indent="0">
              <a:lnSpc>
                <a:spcPct val="100000"/>
              </a:lnSpc>
              <a:spcBef>
                <a:spcPts val="1400"/>
              </a:spcBef>
              <a:buNone/>
            </a:pPr>
            <a:r>
              <a:rPr lang="en-US" sz="2000" dirty="0">
                <a:solidFill>
                  <a:schemeClr val="accent3">
                    <a:lumMod val="25000"/>
                  </a:schemeClr>
                </a:solidFill>
                <a:latin typeface="Calibri" panose="020F0502020204030204" pitchFamily="34" charset="0"/>
                <a:cs typeface="Calibri" panose="020F0502020204030204" pitchFamily="34" charset="0"/>
              </a:rPr>
              <a:t>SQL performed queries :</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Display unique launch site names</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Display records for which the launch site starts with ‘CCA’</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Display total payload mass carried by boosters launched by NASA (CRS)</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Display average payload mass carried by booster version F9 v1.1</a:t>
            </a: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date </a:t>
            </a:r>
            <a:r>
              <a:rPr lang="fr-FR" sz="1400" dirty="0" err="1">
                <a:solidFill>
                  <a:schemeClr val="accent3">
                    <a:lumMod val="25000"/>
                  </a:schemeClr>
                </a:solidFill>
                <a:latin typeface="Calibri" panose="020F0502020204030204" pitchFamily="34" charset="0"/>
                <a:cs typeface="Calibri" panose="020F0502020204030204" pitchFamily="34" charset="0"/>
              </a:rPr>
              <a:t>when</a:t>
            </a:r>
            <a:r>
              <a:rPr lang="fr-FR" sz="1400" dirty="0">
                <a:solidFill>
                  <a:schemeClr val="accent3">
                    <a:lumMod val="25000"/>
                  </a:schemeClr>
                </a:solidFill>
                <a:latin typeface="Calibri" panose="020F0502020204030204" pitchFamily="34" charset="0"/>
                <a:cs typeface="Calibri" panose="020F0502020204030204" pitchFamily="34" charset="0"/>
              </a:rPr>
              <a:t> the first </a:t>
            </a:r>
            <a:r>
              <a:rPr lang="fr-FR" sz="1400" dirty="0" err="1">
                <a:solidFill>
                  <a:schemeClr val="accent3">
                    <a:lumMod val="25000"/>
                  </a:schemeClr>
                </a:solidFill>
                <a:latin typeface="Calibri" panose="020F0502020204030204" pitchFamily="34" charset="0"/>
                <a:cs typeface="Calibri" panose="020F0502020204030204" pitchFamily="34" charset="0"/>
              </a:rPr>
              <a:t>successful</a:t>
            </a:r>
            <a:r>
              <a:rPr lang="fr-FR" sz="1400" dirty="0">
                <a:solidFill>
                  <a:schemeClr val="accent3">
                    <a:lumMod val="25000"/>
                  </a:schemeClr>
                </a:solidFill>
                <a:latin typeface="Calibri" panose="020F0502020204030204" pitchFamily="34" charset="0"/>
                <a:cs typeface="Calibri" panose="020F0502020204030204" pitchFamily="34" charset="0"/>
              </a:rPr>
              <a:t> landing </a:t>
            </a:r>
            <a:r>
              <a:rPr lang="fr-FR" sz="1400" dirty="0" err="1">
                <a:solidFill>
                  <a:schemeClr val="accent3">
                    <a:lumMod val="25000"/>
                  </a:schemeClr>
                </a:solidFill>
                <a:latin typeface="Calibri" panose="020F0502020204030204" pitchFamily="34" charset="0"/>
                <a:cs typeface="Calibri" panose="020F0502020204030204" pitchFamily="34" charset="0"/>
              </a:rPr>
              <a:t>outcome</a:t>
            </a:r>
            <a:r>
              <a:rPr lang="fr-FR" sz="1400" dirty="0">
                <a:solidFill>
                  <a:schemeClr val="accent3">
                    <a:lumMod val="25000"/>
                  </a:schemeClr>
                </a:solidFill>
                <a:latin typeface="Calibri" panose="020F0502020204030204" pitchFamily="34" charset="0"/>
                <a:cs typeface="Calibri" panose="020F0502020204030204" pitchFamily="34" charset="0"/>
              </a:rPr>
              <a:t> on </a:t>
            </a:r>
            <a:r>
              <a:rPr lang="fr-FR" sz="1400" dirty="0" err="1">
                <a:solidFill>
                  <a:schemeClr val="accent3">
                    <a:lumMod val="25000"/>
                  </a:schemeClr>
                </a:solidFill>
                <a:latin typeface="Calibri" panose="020F0502020204030204" pitchFamily="34" charset="0"/>
                <a:cs typeface="Calibri" panose="020F0502020204030204" pitchFamily="34" charset="0"/>
              </a:rPr>
              <a:t>ground</a:t>
            </a:r>
            <a:r>
              <a:rPr lang="fr-FR" sz="1400" dirty="0">
                <a:solidFill>
                  <a:schemeClr val="accent3">
                    <a:lumMod val="25000"/>
                  </a:schemeClr>
                </a:solidFill>
                <a:latin typeface="Calibri" panose="020F0502020204030204" pitchFamily="34" charset="0"/>
                <a:cs typeface="Calibri" panose="020F0502020204030204" pitchFamily="34" charset="0"/>
              </a:rPr>
              <a:t> pad </a:t>
            </a:r>
            <a:r>
              <a:rPr lang="fr-FR" sz="1400" dirty="0" err="1">
                <a:solidFill>
                  <a:schemeClr val="accent3">
                    <a:lumMod val="25000"/>
                  </a:schemeClr>
                </a:solidFill>
                <a:latin typeface="Calibri" panose="020F0502020204030204" pitchFamily="34" charset="0"/>
                <a:cs typeface="Calibri" panose="020F0502020204030204" pitchFamily="34" charset="0"/>
              </a:rPr>
              <a:t>was</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achieved</a:t>
            </a:r>
            <a:r>
              <a:rPr lang="fr-FR" sz="1400" dirty="0">
                <a:solidFill>
                  <a:schemeClr val="accent3">
                    <a:lumMod val="25000"/>
                  </a:schemeClr>
                </a:solidFill>
                <a:latin typeface="Calibri" panose="020F0502020204030204" pitchFamily="34" charset="0"/>
                <a:cs typeface="Calibri" panose="020F0502020204030204" pitchFamily="34" charset="0"/>
              </a:rPr>
              <a:t> :</a:t>
            </a: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a:t>
            </a:r>
            <a:r>
              <a:rPr lang="fr-FR" sz="1400" dirty="0" err="1">
                <a:solidFill>
                  <a:schemeClr val="accent3">
                    <a:lumMod val="25000"/>
                  </a:schemeClr>
                </a:solidFill>
                <a:latin typeface="Calibri" panose="020F0502020204030204" pitchFamily="34" charset="0"/>
                <a:cs typeface="Calibri" panose="020F0502020204030204" pitchFamily="34" charset="0"/>
              </a:rPr>
              <a:t>names</a:t>
            </a:r>
            <a:r>
              <a:rPr lang="fr-FR" sz="1400" dirty="0">
                <a:solidFill>
                  <a:schemeClr val="accent3">
                    <a:lumMod val="25000"/>
                  </a:schemeClr>
                </a:solidFill>
                <a:latin typeface="Calibri" panose="020F0502020204030204" pitchFamily="34" charset="0"/>
                <a:cs typeface="Calibri" panose="020F0502020204030204" pitchFamily="34" charset="0"/>
              </a:rPr>
              <a:t> of the boosters </a:t>
            </a:r>
            <a:r>
              <a:rPr lang="fr-FR" sz="1400" dirty="0" err="1">
                <a:solidFill>
                  <a:schemeClr val="accent3">
                    <a:lumMod val="25000"/>
                  </a:schemeClr>
                </a:solidFill>
                <a:latin typeface="Calibri" panose="020F0502020204030204" pitchFamily="34" charset="0"/>
                <a:cs typeface="Calibri" panose="020F0502020204030204" pitchFamily="34" charset="0"/>
              </a:rPr>
              <a:t>which</a:t>
            </a:r>
            <a:r>
              <a:rPr lang="fr-FR" sz="1400" dirty="0">
                <a:solidFill>
                  <a:schemeClr val="accent3">
                    <a:lumMod val="25000"/>
                  </a:schemeClr>
                </a:solidFill>
                <a:latin typeface="Calibri" panose="020F0502020204030204" pitchFamily="34" charset="0"/>
                <a:cs typeface="Calibri" panose="020F0502020204030204" pitchFamily="34" charset="0"/>
              </a:rPr>
              <a:t> have </a:t>
            </a:r>
            <a:r>
              <a:rPr lang="fr-FR" sz="1400" dirty="0" err="1">
                <a:solidFill>
                  <a:schemeClr val="accent3">
                    <a:lumMod val="25000"/>
                  </a:schemeClr>
                </a:solidFill>
                <a:latin typeface="Calibri" panose="020F0502020204030204" pitchFamily="34" charset="0"/>
                <a:cs typeface="Calibri" panose="020F0502020204030204" pitchFamily="34" charset="0"/>
              </a:rPr>
              <a:t>had</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success</a:t>
            </a:r>
            <a:r>
              <a:rPr lang="fr-FR" sz="1400" dirty="0">
                <a:solidFill>
                  <a:schemeClr val="accent3">
                    <a:lumMod val="25000"/>
                  </a:schemeClr>
                </a:solidFill>
                <a:latin typeface="Calibri" panose="020F0502020204030204" pitchFamily="34" charset="0"/>
                <a:cs typeface="Calibri" panose="020F0502020204030204" pitchFamily="34" charset="0"/>
              </a:rPr>
              <a:t> in drone </a:t>
            </a:r>
            <a:r>
              <a:rPr lang="fr-FR" sz="1400" dirty="0" err="1">
                <a:solidFill>
                  <a:schemeClr val="accent3">
                    <a:lumMod val="25000"/>
                  </a:schemeClr>
                </a:solidFill>
                <a:latin typeface="Calibri" panose="020F0502020204030204" pitchFamily="34" charset="0"/>
                <a:cs typeface="Calibri" panose="020F0502020204030204" pitchFamily="34" charset="0"/>
              </a:rPr>
              <a:t>ship</a:t>
            </a:r>
            <a:r>
              <a:rPr lang="fr-FR" sz="1400" dirty="0">
                <a:solidFill>
                  <a:schemeClr val="accent3">
                    <a:lumMod val="25000"/>
                  </a:schemeClr>
                </a:solidFill>
                <a:latin typeface="Calibri" panose="020F0502020204030204" pitchFamily="34" charset="0"/>
                <a:cs typeface="Calibri" panose="020F0502020204030204" pitchFamily="34" charset="0"/>
              </a:rPr>
              <a:t> landing </a:t>
            </a:r>
            <a:r>
              <a:rPr lang="fr-FR" sz="1400" dirty="0" err="1">
                <a:solidFill>
                  <a:schemeClr val="accent3">
                    <a:lumMod val="25000"/>
                  </a:schemeClr>
                </a:solidFill>
                <a:latin typeface="Calibri" panose="020F0502020204030204" pitchFamily="34" charset="0"/>
                <a:cs typeface="Calibri" panose="020F0502020204030204" pitchFamily="34" charset="0"/>
              </a:rPr>
              <a:t>outcome</a:t>
            </a:r>
            <a:r>
              <a:rPr lang="fr-FR" sz="1400" dirty="0">
                <a:solidFill>
                  <a:schemeClr val="accent3">
                    <a:lumMod val="25000"/>
                  </a:schemeClr>
                </a:solidFill>
                <a:latin typeface="Calibri" panose="020F0502020204030204" pitchFamily="34" charset="0"/>
                <a:cs typeface="Calibri" panose="020F0502020204030204" pitchFamily="34" charset="0"/>
              </a:rPr>
              <a:t> and have a </a:t>
            </a:r>
            <a:r>
              <a:rPr lang="fr-FR" sz="1400" dirty="0" err="1">
                <a:solidFill>
                  <a:schemeClr val="accent3">
                    <a:lumMod val="25000"/>
                  </a:schemeClr>
                </a:solidFill>
                <a:latin typeface="Calibri" panose="020F0502020204030204" pitchFamily="34" charset="0"/>
                <a:cs typeface="Calibri" panose="020F0502020204030204" pitchFamily="34" charset="0"/>
              </a:rPr>
              <a:t>payload</a:t>
            </a:r>
            <a:r>
              <a:rPr lang="fr-FR" sz="1400" dirty="0">
                <a:solidFill>
                  <a:schemeClr val="accent3">
                    <a:lumMod val="25000"/>
                  </a:schemeClr>
                </a:solidFill>
                <a:latin typeface="Calibri" panose="020F0502020204030204" pitchFamily="34" charset="0"/>
                <a:cs typeface="Calibri" panose="020F0502020204030204" pitchFamily="34" charset="0"/>
              </a:rPr>
              <a:t> mass </a:t>
            </a:r>
            <a:r>
              <a:rPr lang="fr-FR" sz="1400" dirty="0" err="1">
                <a:solidFill>
                  <a:schemeClr val="accent3">
                    <a:lumMod val="25000"/>
                  </a:schemeClr>
                </a:solidFill>
                <a:latin typeface="Calibri" panose="020F0502020204030204" pitchFamily="34" charset="0"/>
                <a:cs typeface="Calibri" panose="020F0502020204030204" pitchFamily="34" charset="0"/>
              </a:rPr>
              <a:t>between</a:t>
            </a:r>
            <a:r>
              <a:rPr lang="fr-FR" sz="1400" dirty="0">
                <a:solidFill>
                  <a:schemeClr val="accent3">
                    <a:lumMod val="25000"/>
                  </a:schemeClr>
                </a:solidFill>
                <a:latin typeface="Calibri" panose="020F0502020204030204" pitchFamily="34" charset="0"/>
                <a:cs typeface="Calibri" panose="020F0502020204030204" pitchFamily="34" charset="0"/>
              </a:rPr>
              <a:t> 4000 kg and 6000 kg</a:t>
            </a:r>
          </a:p>
          <a:p>
            <a:pPr lvl="1">
              <a:lnSpc>
                <a:spcPct val="100000"/>
              </a:lnSpc>
              <a:spcBef>
                <a:spcPts val="1400"/>
              </a:spcBef>
            </a:pPr>
            <a:endParaRPr lang="fr-FR" sz="1400" dirty="0">
              <a:solidFill>
                <a:schemeClr val="accent3">
                  <a:lumMod val="25000"/>
                </a:schemeClr>
              </a:solidFill>
              <a:latin typeface="Calibri" panose="020F0502020204030204" pitchFamily="34" charset="0"/>
              <a:cs typeface="Calibri" panose="020F0502020204030204" pitchFamily="34" charset="0"/>
            </a:endParaRP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total </a:t>
            </a:r>
            <a:r>
              <a:rPr lang="fr-FR" sz="1400" dirty="0" err="1">
                <a:solidFill>
                  <a:schemeClr val="accent3">
                    <a:lumMod val="25000"/>
                  </a:schemeClr>
                </a:solidFill>
                <a:latin typeface="Calibri" panose="020F0502020204030204" pitchFamily="34" charset="0"/>
                <a:cs typeface="Calibri" panose="020F0502020204030204" pitchFamily="34" charset="0"/>
              </a:rPr>
              <a:t>number</a:t>
            </a:r>
            <a:r>
              <a:rPr lang="fr-FR" sz="1400" dirty="0">
                <a:solidFill>
                  <a:schemeClr val="accent3">
                    <a:lumMod val="25000"/>
                  </a:schemeClr>
                </a:solidFill>
                <a:latin typeface="Calibri" panose="020F0502020204030204" pitchFamily="34" charset="0"/>
                <a:cs typeface="Calibri" panose="020F0502020204030204" pitchFamily="34" charset="0"/>
              </a:rPr>
              <a:t> of </a:t>
            </a:r>
            <a:r>
              <a:rPr lang="fr-FR" sz="1400" dirty="0" err="1">
                <a:solidFill>
                  <a:schemeClr val="accent3">
                    <a:lumMod val="25000"/>
                  </a:schemeClr>
                </a:solidFill>
                <a:latin typeface="Calibri" panose="020F0502020204030204" pitchFamily="34" charset="0"/>
                <a:cs typeface="Calibri" panose="020F0502020204030204" pitchFamily="34" charset="0"/>
              </a:rPr>
              <a:t>successful</a:t>
            </a:r>
            <a:r>
              <a:rPr lang="fr-FR" sz="1400" dirty="0">
                <a:solidFill>
                  <a:schemeClr val="accent3">
                    <a:lumMod val="25000"/>
                  </a:schemeClr>
                </a:solidFill>
                <a:latin typeface="Calibri" panose="020F0502020204030204" pitchFamily="34" charset="0"/>
                <a:cs typeface="Calibri" panose="020F0502020204030204" pitchFamily="34" charset="0"/>
              </a:rPr>
              <a:t> and </a:t>
            </a:r>
            <a:r>
              <a:rPr lang="fr-FR" sz="1400" dirty="0" err="1">
                <a:solidFill>
                  <a:schemeClr val="accent3">
                    <a:lumMod val="25000"/>
                  </a:schemeClr>
                </a:solidFill>
                <a:latin typeface="Calibri" panose="020F0502020204030204" pitchFamily="34" charset="0"/>
                <a:cs typeface="Calibri" panose="020F0502020204030204" pitchFamily="34" charset="0"/>
              </a:rPr>
              <a:t>failed</a:t>
            </a:r>
            <a:r>
              <a:rPr lang="fr-FR" sz="1400" dirty="0">
                <a:solidFill>
                  <a:schemeClr val="accent3">
                    <a:lumMod val="25000"/>
                  </a:schemeClr>
                </a:solidFill>
                <a:latin typeface="Calibri" panose="020F0502020204030204" pitchFamily="34" charset="0"/>
                <a:cs typeface="Calibri" panose="020F0502020204030204" pitchFamily="34" charset="0"/>
              </a:rPr>
              <a:t> mission </a:t>
            </a:r>
            <a:r>
              <a:rPr lang="fr-FR" sz="1400" dirty="0" err="1">
                <a:solidFill>
                  <a:schemeClr val="accent3">
                    <a:lumMod val="25000"/>
                  </a:schemeClr>
                </a:solidFill>
                <a:latin typeface="Calibri" panose="020F0502020204030204" pitchFamily="34" charset="0"/>
                <a:cs typeface="Calibri" panose="020F0502020204030204" pitchFamily="34" charset="0"/>
              </a:rPr>
              <a:t>outcomes</a:t>
            </a:r>
            <a:endParaRPr lang="fr-FR" sz="1400" dirty="0">
              <a:solidFill>
                <a:schemeClr val="accent3">
                  <a:lumMod val="25000"/>
                </a:schemeClr>
              </a:solidFill>
              <a:latin typeface="Calibri" panose="020F0502020204030204" pitchFamily="34" charset="0"/>
              <a:cs typeface="Calibri" panose="020F0502020204030204" pitchFamily="34" charset="0"/>
            </a:endParaRP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a:t>
            </a:r>
            <a:r>
              <a:rPr lang="fr-FR" sz="1400" dirty="0" err="1">
                <a:solidFill>
                  <a:schemeClr val="accent3">
                    <a:lumMod val="25000"/>
                  </a:schemeClr>
                </a:solidFill>
                <a:latin typeface="Calibri" panose="020F0502020204030204" pitchFamily="34" charset="0"/>
                <a:cs typeface="Calibri" panose="020F0502020204030204" pitchFamily="34" charset="0"/>
              </a:rPr>
              <a:t>names</a:t>
            </a:r>
            <a:r>
              <a:rPr lang="fr-FR" sz="1400" dirty="0">
                <a:solidFill>
                  <a:schemeClr val="accent3">
                    <a:lumMod val="25000"/>
                  </a:schemeClr>
                </a:solidFill>
                <a:latin typeface="Calibri" panose="020F0502020204030204" pitchFamily="34" charset="0"/>
                <a:cs typeface="Calibri" panose="020F0502020204030204" pitchFamily="34" charset="0"/>
              </a:rPr>
              <a:t> of the </a:t>
            </a:r>
            <a:r>
              <a:rPr lang="fr-FR" sz="1400" dirty="0" err="1">
                <a:solidFill>
                  <a:schemeClr val="accent3">
                    <a:lumMod val="25000"/>
                  </a:schemeClr>
                </a:solidFill>
                <a:latin typeface="Calibri" panose="020F0502020204030204" pitchFamily="34" charset="0"/>
                <a:cs typeface="Calibri" panose="020F0502020204030204" pitchFamily="34" charset="0"/>
              </a:rPr>
              <a:t>booster_versions</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which</a:t>
            </a:r>
            <a:r>
              <a:rPr lang="fr-FR" sz="1400" dirty="0">
                <a:solidFill>
                  <a:schemeClr val="accent3">
                    <a:lumMod val="25000"/>
                  </a:schemeClr>
                </a:solidFill>
                <a:latin typeface="Calibri" panose="020F0502020204030204" pitchFamily="34" charset="0"/>
                <a:cs typeface="Calibri" panose="020F0502020204030204" pitchFamily="34" charset="0"/>
              </a:rPr>
              <a:t> have </a:t>
            </a:r>
            <a:r>
              <a:rPr lang="fr-FR" sz="1400" dirty="0" err="1">
                <a:solidFill>
                  <a:schemeClr val="accent3">
                    <a:lumMod val="25000"/>
                  </a:schemeClr>
                </a:solidFill>
                <a:latin typeface="Calibri" panose="020F0502020204030204" pitchFamily="34" charset="0"/>
                <a:cs typeface="Calibri" panose="020F0502020204030204" pitchFamily="34" charset="0"/>
              </a:rPr>
              <a:t>carried</a:t>
            </a:r>
            <a:r>
              <a:rPr lang="fr-FR" sz="1400" dirty="0">
                <a:solidFill>
                  <a:schemeClr val="accent3">
                    <a:lumMod val="25000"/>
                  </a:schemeClr>
                </a:solidFill>
                <a:latin typeface="Calibri" panose="020F0502020204030204" pitchFamily="34" charset="0"/>
                <a:cs typeface="Calibri" panose="020F0502020204030204" pitchFamily="34" charset="0"/>
              </a:rPr>
              <a:t> the maximum </a:t>
            </a:r>
            <a:r>
              <a:rPr lang="fr-FR" sz="1400" dirty="0" err="1">
                <a:solidFill>
                  <a:schemeClr val="accent3">
                    <a:lumMod val="25000"/>
                  </a:schemeClr>
                </a:solidFill>
                <a:latin typeface="Calibri" panose="020F0502020204030204" pitchFamily="34" charset="0"/>
                <a:cs typeface="Calibri" panose="020F0502020204030204" pitchFamily="34" charset="0"/>
              </a:rPr>
              <a:t>payload</a:t>
            </a:r>
            <a:r>
              <a:rPr lang="fr-FR" sz="1400" dirty="0">
                <a:solidFill>
                  <a:schemeClr val="accent3">
                    <a:lumMod val="25000"/>
                  </a:schemeClr>
                </a:solidFill>
                <a:latin typeface="Calibri" panose="020F0502020204030204" pitchFamily="34" charset="0"/>
                <a:cs typeface="Calibri" panose="020F0502020204030204" pitchFamily="34" charset="0"/>
              </a:rPr>
              <a:t> mass (15600 kg)</a:t>
            </a: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a:t>
            </a:r>
            <a:r>
              <a:rPr lang="fr-FR" sz="1400" dirty="0" err="1">
                <a:solidFill>
                  <a:schemeClr val="accent3">
                    <a:lumMod val="25000"/>
                  </a:schemeClr>
                </a:solidFill>
                <a:latin typeface="Calibri" panose="020F0502020204030204" pitchFamily="34" charset="0"/>
                <a:cs typeface="Calibri" panose="020F0502020204030204" pitchFamily="34" charset="0"/>
              </a:rPr>
              <a:t>month</a:t>
            </a:r>
            <a:r>
              <a:rPr lang="fr-FR" sz="1400" dirty="0">
                <a:solidFill>
                  <a:schemeClr val="accent3">
                    <a:lumMod val="25000"/>
                  </a:schemeClr>
                </a:solidFill>
                <a:latin typeface="Calibri" panose="020F0502020204030204" pitchFamily="34" charset="0"/>
                <a:cs typeface="Calibri" panose="020F0502020204030204" pitchFamily="34" charset="0"/>
              </a:rPr>
              <a:t>, landing </a:t>
            </a:r>
            <a:r>
              <a:rPr lang="fr-FR" sz="1400" dirty="0" err="1">
                <a:solidFill>
                  <a:schemeClr val="accent3">
                    <a:lumMod val="25000"/>
                  </a:schemeClr>
                </a:solidFill>
                <a:latin typeface="Calibri" panose="020F0502020204030204" pitchFamily="34" charset="0"/>
                <a:cs typeface="Calibri" panose="020F0502020204030204" pitchFamily="34" charset="0"/>
              </a:rPr>
              <a:t>outcome</a:t>
            </a:r>
            <a:r>
              <a:rPr lang="fr-FR" sz="1400" dirty="0">
                <a:solidFill>
                  <a:schemeClr val="accent3">
                    <a:lumMod val="25000"/>
                  </a:schemeClr>
                </a:solidFill>
                <a:latin typeface="Calibri" panose="020F0502020204030204" pitchFamily="34" charset="0"/>
                <a:cs typeface="Calibri" panose="020F0502020204030204" pitchFamily="34" charset="0"/>
              </a:rPr>
              <a:t>, booster version and launch site for records </a:t>
            </a:r>
            <a:r>
              <a:rPr lang="fr-FR" sz="1400" dirty="0" err="1">
                <a:solidFill>
                  <a:schemeClr val="accent3">
                    <a:lumMod val="25000"/>
                  </a:schemeClr>
                </a:solidFill>
                <a:latin typeface="Calibri" panose="020F0502020204030204" pitchFamily="34" charset="0"/>
                <a:cs typeface="Calibri" panose="020F0502020204030204" pitchFamily="34" charset="0"/>
              </a:rPr>
              <a:t>with</a:t>
            </a:r>
            <a:r>
              <a:rPr lang="fr-FR" sz="1400" dirty="0">
                <a:solidFill>
                  <a:schemeClr val="accent3">
                    <a:lumMod val="25000"/>
                  </a:schemeClr>
                </a:solidFill>
                <a:latin typeface="Calibri" panose="020F0502020204030204" pitchFamily="34" charset="0"/>
                <a:cs typeface="Calibri" panose="020F0502020204030204" pitchFamily="34" charset="0"/>
              </a:rPr>
              <a:t> a landing </a:t>
            </a:r>
            <a:r>
              <a:rPr lang="fr-FR" sz="1400" dirty="0" err="1">
                <a:solidFill>
                  <a:schemeClr val="accent3">
                    <a:lumMod val="25000"/>
                  </a:schemeClr>
                </a:solidFill>
                <a:latin typeface="Calibri" panose="020F0502020204030204" pitchFamily="34" charset="0"/>
                <a:cs typeface="Calibri" panose="020F0502020204030204" pitchFamily="34" charset="0"/>
              </a:rPr>
              <a:t>outcome</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failure</a:t>
            </a:r>
            <a:r>
              <a:rPr lang="fr-FR" sz="1400" dirty="0">
                <a:solidFill>
                  <a:schemeClr val="accent3">
                    <a:lumMod val="25000"/>
                  </a:schemeClr>
                </a:solidFill>
                <a:latin typeface="Calibri" panose="020F0502020204030204" pitchFamily="34" charset="0"/>
                <a:cs typeface="Calibri" panose="020F0502020204030204" pitchFamily="34" charset="0"/>
              </a:rPr>
              <a:t> for drone </a:t>
            </a:r>
            <a:r>
              <a:rPr lang="fr-FR" sz="1400" dirty="0" err="1">
                <a:solidFill>
                  <a:schemeClr val="accent3">
                    <a:lumMod val="25000"/>
                  </a:schemeClr>
                </a:solidFill>
                <a:latin typeface="Calibri" panose="020F0502020204030204" pitchFamily="34" charset="0"/>
                <a:cs typeface="Calibri" panose="020F0502020204030204" pitchFamily="34" charset="0"/>
              </a:rPr>
              <a:t>ship</a:t>
            </a:r>
            <a:r>
              <a:rPr lang="fr-FR" sz="1400" dirty="0">
                <a:solidFill>
                  <a:schemeClr val="accent3">
                    <a:lumMod val="25000"/>
                  </a:schemeClr>
                </a:solidFill>
                <a:latin typeface="Calibri" panose="020F0502020204030204" pitchFamily="34" charset="0"/>
                <a:cs typeface="Calibri" panose="020F0502020204030204" pitchFamily="34" charset="0"/>
              </a:rPr>
              <a:t> in </a:t>
            </a:r>
            <a:r>
              <a:rPr lang="fr-FR" sz="1400" dirty="0" err="1">
                <a:solidFill>
                  <a:schemeClr val="accent3">
                    <a:lumMod val="25000"/>
                  </a:schemeClr>
                </a:solidFill>
                <a:latin typeface="Calibri" panose="020F0502020204030204" pitchFamily="34" charset="0"/>
                <a:cs typeface="Calibri" panose="020F0502020204030204" pitchFamily="34" charset="0"/>
              </a:rPr>
              <a:t>year</a:t>
            </a:r>
            <a:r>
              <a:rPr lang="fr-FR" sz="1400" dirty="0">
                <a:solidFill>
                  <a:schemeClr val="accent3">
                    <a:lumMod val="25000"/>
                  </a:schemeClr>
                </a:solidFill>
                <a:latin typeface="Calibri" panose="020F0502020204030204" pitchFamily="34" charset="0"/>
                <a:cs typeface="Calibri" panose="020F0502020204030204" pitchFamily="34" charset="0"/>
              </a:rPr>
              <a:t> 2015</a:t>
            </a:r>
          </a:p>
          <a:p>
            <a:pPr lvl="1">
              <a:lnSpc>
                <a:spcPct val="100000"/>
              </a:lnSpc>
              <a:spcBef>
                <a:spcPts val="1400"/>
              </a:spcBef>
            </a:pPr>
            <a:r>
              <a:rPr lang="fr-FR" sz="1400" dirty="0">
                <a:solidFill>
                  <a:schemeClr val="accent3">
                    <a:lumMod val="25000"/>
                  </a:schemeClr>
                </a:solidFill>
                <a:latin typeface="Calibri" panose="020F0502020204030204" pitchFamily="34" charset="0"/>
                <a:cs typeface="Calibri" panose="020F0502020204030204" pitchFamily="34" charset="0"/>
              </a:rPr>
              <a:t>Display the count of landing </a:t>
            </a:r>
            <a:r>
              <a:rPr lang="fr-FR" sz="1400" dirty="0" err="1">
                <a:solidFill>
                  <a:schemeClr val="accent3">
                    <a:lumMod val="25000"/>
                  </a:schemeClr>
                </a:solidFill>
                <a:latin typeface="Calibri" panose="020F0502020204030204" pitchFamily="34" charset="0"/>
                <a:cs typeface="Calibri" panose="020F0502020204030204" pitchFamily="34" charset="0"/>
              </a:rPr>
              <a:t>outcomes</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between</a:t>
            </a:r>
            <a:r>
              <a:rPr lang="fr-FR" sz="1400" dirty="0">
                <a:solidFill>
                  <a:schemeClr val="accent3">
                    <a:lumMod val="25000"/>
                  </a:schemeClr>
                </a:solidFill>
                <a:latin typeface="Calibri" panose="020F0502020204030204" pitchFamily="34" charset="0"/>
                <a:cs typeface="Calibri" panose="020F0502020204030204" pitchFamily="34" charset="0"/>
              </a:rPr>
              <a:t> the date 2010-06-04 and 2017-03-20 </a:t>
            </a:r>
            <a:r>
              <a:rPr lang="fr-FR" sz="1400" dirty="0" err="1">
                <a:solidFill>
                  <a:schemeClr val="accent3">
                    <a:lumMod val="25000"/>
                  </a:schemeClr>
                </a:solidFill>
                <a:latin typeface="Calibri" panose="020F0502020204030204" pitchFamily="34" charset="0"/>
                <a:cs typeface="Calibri" panose="020F0502020204030204" pitchFamily="34" charset="0"/>
              </a:rPr>
              <a:t>ranked</a:t>
            </a:r>
            <a:r>
              <a:rPr lang="fr-FR" sz="1400" dirty="0">
                <a:solidFill>
                  <a:schemeClr val="accent3">
                    <a:lumMod val="25000"/>
                  </a:schemeClr>
                </a:solidFill>
                <a:latin typeface="Calibri" panose="020F0502020204030204" pitchFamily="34" charset="0"/>
                <a:cs typeface="Calibri" panose="020F0502020204030204" pitchFamily="34" charset="0"/>
              </a:rPr>
              <a:t> in </a:t>
            </a:r>
            <a:r>
              <a:rPr lang="fr-FR" sz="1400" dirty="0" err="1">
                <a:solidFill>
                  <a:schemeClr val="accent3">
                    <a:lumMod val="25000"/>
                  </a:schemeClr>
                </a:solidFill>
                <a:latin typeface="Calibri" panose="020F0502020204030204" pitchFamily="34" charset="0"/>
                <a:cs typeface="Calibri" panose="020F0502020204030204" pitchFamily="34" charset="0"/>
              </a:rPr>
              <a:t>descending</a:t>
            </a:r>
            <a:r>
              <a:rPr lang="fr-FR" sz="1400" dirty="0">
                <a:solidFill>
                  <a:schemeClr val="accent3">
                    <a:lumMod val="25000"/>
                  </a:schemeClr>
                </a:solidFill>
                <a:latin typeface="Calibri" panose="020F0502020204030204" pitchFamily="34" charset="0"/>
                <a:cs typeface="Calibri" panose="020F0502020204030204" pitchFamily="34" charset="0"/>
              </a:rPr>
              <a:t> </a:t>
            </a:r>
            <a:r>
              <a:rPr lang="fr-FR" sz="1400" dirty="0" err="1">
                <a:solidFill>
                  <a:schemeClr val="accent3">
                    <a:lumMod val="25000"/>
                  </a:schemeClr>
                </a:solidFill>
                <a:latin typeface="Calibri" panose="020F0502020204030204" pitchFamily="34" charset="0"/>
                <a:cs typeface="Calibri" panose="020F0502020204030204" pitchFamily="34" charset="0"/>
              </a:rPr>
              <a:t>order</a:t>
            </a:r>
            <a:endParaRPr lang="fr-FR" sz="1400" dirty="0">
              <a:solidFill>
                <a:schemeClr val="accent3">
                  <a:lumMod val="25000"/>
                </a:schemeClr>
              </a:solidFill>
              <a:latin typeface="Calibri" panose="020F0502020204030204" pitchFamily="34" charset="0"/>
              <a:cs typeface="Calibri" panose="020F0502020204030204" pitchFamily="34" charset="0"/>
            </a:endParaRPr>
          </a:p>
          <a:p>
            <a:pPr lvl="1">
              <a:lnSpc>
                <a:spcPct val="150000"/>
              </a:lnSpc>
            </a:pPr>
            <a:endParaRPr lang="fr-FR" sz="1400" dirty="0">
              <a:solidFill>
                <a:schemeClr val="accent3">
                  <a:lumMod val="25000"/>
                </a:schemeClr>
              </a:solidFill>
              <a:latin typeface="Calibri" panose="020F0502020204030204" pitchFamily="34" charset="0"/>
              <a:cs typeface="Calibri" panose="020F0502020204030204" pitchFamily="34" charset="0"/>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Content Placeholder 4">
            <a:extLst>
              <a:ext uri="{FF2B5EF4-FFF2-40B4-BE49-F238E27FC236}">
                <a16:creationId xmlns:a16="http://schemas.microsoft.com/office/drawing/2014/main" id="{11F31C72-E412-C89B-2D8C-4A7D8E2D76C3}"/>
              </a:ext>
            </a:extLst>
          </p:cNvPr>
          <p:cNvSpPr txBox="1">
            <a:spLocks/>
          </p:cNvSpPr>
          <p:nvPr/>
        </p:nvSpPr>
        <p:spPr>
          <a:xfrm>
            <a:off x="770010" y="6210412"/>
            <a:ext cx="8080479"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400" dirty="0">
                <a:solidFill>
                  <a:schemeClr val="accent3">
                    <a:lumMod val="25000"/>
                  </a:schemeClr>
                </a:solidFill>
                <a:latin typeface="Abadi" panose="020B0604020104020204" pitchFamily="34" charset="0"/>
              </a:rPr>
              <a:t>GitHub link :</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hlinkClick r:id="rId3"/>
              </a:rPr>
              <a:t>Jupyter notebook - EDA with SQL</a:t>
            </a:r>
            <a:endParaRPr lang="en-US" sz="1600" dirty="0"/>
          </a:p>
          <a:p>
            <a:endParaRPr lang="en-US" dirty="0"/>
          </a:p>
          <a:p>
            <a:endParaRPr lang="en-US" dirty="0"/>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373727"/>
            <a:ext cx="10515600" cy="2625145"/>
          </a:xfrm>
          <a:prstGeom prst="rect">
            <a:avLst/>
          </a:prstGeom>
        </p:spPr>
        <p:txBody>
          <a:bodyPr>
            <a:normAutofit/>
          </a:bodyPr>
          <a:lstStyle/>
          <a:p>
            <a:pPr marL="0" indent="0">
              <a:lnSpc>
                <a:spcPct val="100000"/>
              </a:lnSpc>
              <a:spcBef>
                <a:spcPts val="1400"/>
              </a:spcBef>
              <a:buNone/>
            </a:pPr>
            <a:r>
              <a:rPr lang="en-US" sz="1800" dirty="0">
                <a:solidFill>
                  <a:schemeClr val="accent3">
                    <a:lumMod val="25000"/>
                  </a:schemeClr>
                </a:solidFill>
                <a:latin typeface="Calibri" panose="020F0502020204030204" pitchFamily="34" charset="0"/>
                <a:cs typeface="Calibri" panose="020F0502020204030204" pitchFamily="34" charset="0"/>
              </a:rPr>
              <a:t>To find geographical patterns about launch sites, an interactive Folium map has been built with the data of the launch sites.  Several objects were added to the map to better understand the location choice :</a:t>
            </a:r>
          </a:p>
          <a:p>
            <a:pPr>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Markers of the location of the launch sites</a:t>
            </a:r>
          </a:p>
          <a:p>
            <a:pPr>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Markers of successful/failed launches </a:t>
            </a:r>
            <a:br>
              <a:rPr lang="en-US" sz="1800" dirty="0">
                <a:solidFill>
                  <a:schemeClr val="accent3">
                    <a:lumMod val="25000"/>
                  </a:schemeClr>
                </a:solidFill>
                <a:latin typeface="Calibri" panose="020F0502020204030204" pitchFamily="34" charset="0"/>
                <a:cs typeface="Calibri" panose="020F0502020204030204" pitchFamily="34" charset="0"/>
              </a:rPr>
            </a:br>
            <a:r>
              <a:rPr lang="en-US" sz="1800" dirty="0">
                <a:solidFill>
                  <a:schemeClr val="accent3">
                    <a:lumMod val="25000"/>
                  </a:schemeClr>
                </a:solidFill>
                <a:latin typeface="Calibri" panose="020F0502020204030204" pitchFamily="34" charset="0"/>
                <a:cs typeface="Calibri" panose="020F0502020204030204" pitchFamily="34" charset="0"/>
              </a:rPr>
              <a:t>clustered together for each site</a:t>
            </a:r>
          </a:p>
          <a:p>
            <a:pPr>
              <a:lnSpc>
                <a:spcPct val="100000"/>
              </a:lnSpc>
              <a:spcBef>
                <a:spcPts val="1400"/>
              </a:spcBef>
            </a:pPr>
            <a:r>
              <a:rPr lang="en-US" sz="1800" dirty="0">
                <a:solidFill>
                  <a:schemeClr val="accent3">
                    <a:lumMod val="25000"/>
                  </a:schemeClr>
                </a:solidFill>
                <a:latin typeface="Calibri" panose="020F0502020204030204" pitchFamily="34" charset="0"/>
                <a:cs typeface="Calibri" panose="020F0502020204030204" pitchFamily="34" charset="0"/>
              </a:rPr>
              <a:t>Distances between launch sites and their proximities – to help understand how the location of a launch sites is determined</a:t>
            </a:r>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2" name="Content Placeholder 4">
            <a:extLst>
              <a:ext uri="{FF2B5EF4-FFF2-40B4-BE49-F238E27FC236}">
                <a16:creationId xmlns:a16="http://schemas.microsoft.com/office/drawing/2014/main" id="{C39487D6-EC77-FDC5-97C7-F9FD0575F4A9}"/>
              </a:ext>
            </a:extLst>
          </p:cNvPr>
          <p:cNvSpPr txBox="1">
            <a:spLocks/>
          </p:cNvSpPr>
          <p:nvPr/>
        </p:nvSpPr>
        <p:spPr>
          <a:xfrm>
            <a:off x="770010" y="6339202"/>
            <a:ext cx="3393261"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lumMod val="25000"/>
                  </a:schemeClr>
                </a:solidFill>
                <a:latin typeface="Abadi" panose="020B0604020104020204" pitchFamily="34" charset="0"/>
              </a:rPr>
              <a:t>GitHub link :</a:t>
            </a:r>
            <a:br>
              <a:rPr lang="en-US" sz="1400" dirty="0">
                <a:solidFill>
                  <a:schemeClr val="accent3">
                    <a:lumMod val="25000"/>
                  </a:schemeClr>
                </a:solidFill>
                <a:latin typeface="Abadi" panose="020B0604020104020204" pitchFamily="34" charset="0"/>
              </a:rPr>
            </a:br>
            <a:r>
              <a:rPr lang="en-US" sz="1400" dirty="0">
                <a:hlinkClick r:id="rId3"/>
              </a:rPr>
              <a:t>Jupyter notebook - Folium interactive Map</a:t>
            </a:r>
            <a:endParaRPr lang="en-US" sz="1400" dirty="0"/>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919590" y="1374863"/>
            <a:ext cx="10033457" cy="1950190"/>
          </a:xfrm>
          <a:prstGeom prst="rect">
            <a:avLst/>
          </a:prstGeom>
        </p:spPr>
        <p:txBody>
          <a:bodyPr vert="horz" lIns="91440" tIns="45720" rIns="91440" bIns="45720" rtlCol="0" anchor="t">
            <a:normAutofit/>
          </a:bodyPr>
          <a:lstStyle/>
          <a:p>
            <a:pPr marL="0" indent="0">
              <a:lnSpc>
                <a:spcPct val="100000"/>
              </a:lnSpc>
              <a:spcBef>
                <a:spcPts val="1400"/>
              </a:spcBef>
              <a:buNone/>
            </a:pPr>
            <a:r>
              <a:rPr lang="en-US" sz="1600" dirty="0">
                <a:solidFill>
                  <a:schemeClr val="accent3">
                    <a:lumMod val="25000"/>
                  </a:schemeClr>
                </a:solidFill>
                <a:latin typeface="Calibri" panose="020F0502020204030204" pitchFamily="34" charset="0"/>
                <a:cs typeface="Calibri" panose="020F0502020204030204" pitchFamily="34" charset="0"/>
              </a:rPr>
              <a:t>An interactive dashboard has been built with Dash so that users can examine information about launch sites, launches and their associated payload, and most importantly the outcome of the landings. </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The objective of the interactive components is to enable users to access and filter information based on their needs and to give them statistical data about launches and show how the chosen parameters influence the landing outcomes.</a:t>
            </a:r>
          </a:p>
          <a:p>
            <a:pPr marL="0" indent="0">
              <a:lnSpc>
                <a:spcPct val="100000"/>
              </a:lnSpc>
              <a:spcBef>
                <a:spcPts val="1400"/>
              </a:spcBef>
              <a:buNone/>
            </a:pPr>
            <a:r>
              <a:rPr lang="en-US" sz="1600" dirty="0">
                <a:solidFill>
                  <a:schemeClr val="accent3">
                    <a:lumMod val="25000"/>
                  </a:schemeClr>
                </a:solidFill>
                <a:latin typeface="Calibri" panose="020F0502020204030204" pitchFamily="34" charset="0"/>
                <a:cs typeface="Calibri" panose="020F0502020204030204" pitchFamily="34" charset="0"/>
              </a:rPr>
              <a:t>In the dashboard layout several components were implemented :</a:t>
            </a:r>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Plotly Dash</a:t>
            </a:r>
          </a:p>
        </p:txBody>
      </p:sp>
      <p:sp>
        <p:nvSpPr>
          <p:cNvPr id="2" name="Content Placeholder 4">
            <a:extLst>
              <a:ext uri="{FF2B5EF4-FFF2-40B4-BE49-F238E27FC236}">
                <a16:creationId xmlns:a16="http://schemas.microsoft.com/office/drawing/2014/main" id="{329B6F8A-A6A4-A90B-A5C9-275F27C1282E}"/>
              </a:ext>
            </a:extLst>
          </p:cNvPr>
          <p:cNvSpPr txBox="1">
            <a:spLocks/>
          </p:cNvSpPr>
          <p:nvPr/>
        </p:nvSpPr>
        <p:spPr>
          <a:xfrm>
            <a:off x="770010" y="6081622"/>
            <a:ext cx="3393261"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lumMod val="25000"/>
                  </a:schemeClr>
                </a:solidFill>
                <a:latin typeface="Abadi" panose="020B0604020104020204" pitchFamily="34" charset="0"/>
              </a:rPr>
              <a:t>GitHub links :</a:t>
            </a:r>
            <a:br>
              <a:rPr lang="en-US" sz="1400" dirty="0">
                <a:solidFill>
                  <a:schemeClr val="accent3">
                    <a:lumMod val="25000"/>
                  </a:schemeClr>
                </a:solidFill>
                <a:latin typeface="Abadi" panose="020B0604020104020204" pitchFamily="34" charset="0"/>
              </a:rPr>
            </a:br>
            <a:r>
              <a:rPr lang="en-US" sz="1400" dirty="0">
                <a:hlinkClick r:id="rId3"/>
              </a:rPr>
              <a:t>Jupyter notebook - Dash app run</a:t>
            </a:r>
            <a:br>
              <a:rPr lang="en-US" sz="1400" dirty="0"/>
            </a:br>
            <a:r>
              <a:rPr lang="en-US" sz="1400" dirty="0">
                <a:solidFill>
                  <a:schemeClr val="accent3">
                    <a:lumMod val="25000"/>
                  </a:schemeClr>
                </a:solidFill>
                <a:latin typeface="Abadi" panose="020B0604020104020204" pitchFamily="34" charset="0"/>
                <a:hlinkClick r:id="rId4"/>
              </a:rPr>
              <a:t>Dash.py</a:t>
            </a:r>
            <a:endParaRPr lang="en-US" sz="1400" dirty="0">
              <a:solidFill>
                <a:schemeClr val="accent3">
                  <a:lumMod val="25000"/>
                </a:schemeClr>
              </a:solidFill>
              <a:latin typeface="Abadi" panose="020B0604020104020204" pitchFamily="34" charset="0"/>
            </a:endParaRPr>
          </a:p>
        </p:txBody>
      </p:sp>
      <p:sp>
        <p:nvSpPr>
          <p:cNvPr id="6" name="Content Placeholder 4">
            <a:extLst>
              <a:ext uri="{FF2B5EF4-FFF2-40B4-BE49-F238E27FC236}">
                <a16:creationId xmlns:a16="http://schemas.microsoft.com/office/drawing/2014/main" id="{9C6A41C4-E39B-0689-D146-0ECC442D4221}"/>
              </a:ext>
            </a:extLst>
          </p:cNvPr>
          <p:cNvSpPr txBox="1">
            <a:spLocks/>
          </p:cNvSpPr>
          <p:nvPr/>
        </p:nvSpPr>
        <p:spPr>
          <a:xfrm>
            <a:off x="919590" y="2957212"/>
            <a:ext cx="10033457" cy="1931440"/>
          </a:xfrm>
          <a:prstGeom prst="rect">
            <a:avLst/>
          </a:prstGeom>
        </p:spPr>
        <p:txBody>
          <a:bodyPr vert="horz" lIns="91440" tIns="45720" rIns="91440" bIns="45720" numCol="2" spcCol="3600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A dropdown list for launch site selection, with a default setting of combined information (”ALL”) or upon selection, individual information for launch sites (”CCAFS SLC-40”, “KSC LC-39A”, …)</a:t>
            </a:r>
          </a:p>
          <a:p>
            <a:r>
              <a:rPr lang="en-US" sz="1400" dirty="0">
                <a:solidFill>
                  <a:schemeClr val="accent3">
                    <a:lumMod val="25000"/>
                  </a:schemeClr>
                </a:solidFill>
                <a:latin typeface="Calibri" panose="020F0502020204030204" pitchFamily="34" charset="0"/>
                <a:cs typeface="Calibri" panose="020F0502020204030204" pitchFamily="34" charset="0"/>
              </a:rPr>
              <a:t>A pie chart to show the total successful launches count for all sites. If a specific launch site was selected, the Success vs. Failed counts for the site are shown</a:t>
            </a:r>
          </a:p>
          <a:p>
            <a:pPr>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A range slider to select an interval of payload mass in kg</a:t>
            </a:r>
          </a:p>
          <a:p>
            <a:pPr>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A scatter chart to show the correlation between payload and launch success</a:t>
            </a:r>
          </a:p>
        </p:txBody>
      </p:sp>
      <p:sp>
        <p:nvSpPr>
          <p:cNvPr id="7" name="Content Placeholder 4">
            <a:extLst>
              <a:ext uri="{FF2B5EF4-FFF2-40B4-BE49-F238E27FC236}">
                <a16:creationId xmlns:a16="http://schemas.microsoft.com/office/drawing/2014/main" id="{919D3333-FCDC-A6A0-17DB-28F3D93AAD80}"/>
              </a:ext>
            </a:extLst>
          </p:cNvPr>
          <p:cNvSpPr txBox="1">
            <a:spLocks/>
          </p:cNvSpPr>
          <p:nvPr/>
        </p:nvSpPr>
        <p:spPr>
          <a:xfrm>
            <a:off x="919590" y="4712634"/>
            <a:ext cx="10033457" cy="830209"/>
          </a:xfrm>
          <a:prstGeom prst="rect">
            <a:avLst/>
          </a:prstGeom>
        </p:spPr>
        <p:txBody>
          <a:bodyPr vert="horz" lIns="91440" tIns="45720" rIns="91440" bIns="45720" numCol="1" spcCol="3600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600" dirty="0">
                <a:solidFill>
                  <a:schemeClr val="accent3">
                    <a:lumMod val="25000"/>
                  </a:schemeClr>
                </a:solidFill>
                <a:latin typeface="Calibri" panose="020F0502020204030204" pitchFamily="34" charset="0"/>
                <a:cs typeface="Calibri" panose="020F0502020204030204" pitchFamily="34" charset="0"/>
              </a:rPr>
              <a:t>Furthermore 2 callback functions were added for automatic update of the 2 graphical components upon input modification :</a:t>
            </a:r>
          </a:p>
        </p:txBody>
      </p:sp>
      <p:sp>
        <p:nvSpPr>
          <p:cNvPr id="8" name="Content Placeholder 4">
            <a:extLst>
              <a:ext uri="{FF2B5EF4-FFF2-40B4-BE49-F238E27FC236}">
                <a16:creationId xmlns:a16="http://schemas.microsoft.com/office/drawing/2014/main" id="{1C58BE0C-3F7E-B70D-4588-036257B6818E}"/>
              </a:ext>
            </a:extLst>
          </p:cNvPr>
          <p:cNvSpPr txBox="1">
            <a:spLocks/>
          </p:cNvSpPr>
          <p:nvPr/>
        </p:nvSpPr>
        <p:spPr>
          <a:xfrm>
            <a:off x="919589" y="5371382"/>
            <a:ext cx="10033457" cy="549049"/>
          </a:xfrm>
          <a:prstGeom prst="rect">
            <a:avLst/>
          </a:prstGeom>
        </p:spPr>
        <p:txBody>
          <a:bodyPr vert="horz" lIns="91440" tIns="45720" rIns="91440" bIns="45720" numCol="2" spcCol="36000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A callback function to render the pie chart based on the selection in the site dropdown</a:t>
            </a:r>
          </a:p>
          <a:p>
            <a:pPr>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A callback function to render the scatter chart based on the payload interval selected in the range slider</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42633" y="1430510"/>
            <a:ext cx="9130346" cy="4462290"/>
          </a:xfrm>
          <a:prstGeom prst="rect">
            <a:avLst/>
          </a:prstGeom>
        </p:spPr>
        <p:txBody>
          <a:bodyPr>
            <a:normAutofit fontScale="92500" lnSpcReduction="20000"/>
          </a:body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Separation of the dataset into 2 variables, one for the features called X and one for the target called Y </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(outcome of the landing called ‘Class’). </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In the end we want the model to be able to predict Y with the input of X.</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We scale the features data using </a:t>
            </a:r>
            <a:r>
              <a:rPr lang="en-US" sz="1600" dirty="0" err="1">
                <a:solidFill>
                  <a:schemeClr val="accent3">
                    <a:lumMod val="25000"/>
                  </a:schemeClr>
                </a:solidFill>
                <a:latin typeface="Calibri" panose="020F0502020204030204" pitchFamily="34" charset="0"/>
                <a:cs typeface="Calibri" panose="020F0502020204030204" pitchFamily="34" charset="0"/>
              </a:rPr>
              <a:t>StandardScaler</a:t>
            </a:r>
            <a:r>
              <a:rPr lang="en-US" sz="1600" dirty="0">
                <a:solidFill>
                  <a:schemeClr val="accent3">
                    <a:lumMod val="25000"/>
                  </a:schemeClr>
                </a:solidFill>
                <a:latin typeface="Calibri" panose="020F0502020204030204" pitchFamily="34" charset="0"/>
                <a:cs typeface="Calibri" panose="020F0502020204030204" pitchFamily="34" charset="0"/>
              </a:rPr>
              <a:t> from </a:t>
            </a:r>
            <a:r>
              <a:rPr lang="en-US" sz="1600" dirty="0" err="1">
                <a:solidFill>
                  <a:schemeClr val="accent3">
                    <a:lumMod val="25000"/>
                  </a:schemeClr>
                </a:solidFill>
                <a:latin typeface="Calibri" panose="020F0502020204030204" pitchFamily="34" charset="0"/>
                <a:cs typeface="Calibri" panose="020F0502020204030204" pitchFamily="34" charset="0"/>
              </a:rPr>
              <a:t>sklearn.preprocessing</a:t>
            </a:r>
            <a:r>
              <a:rPr lang="en-US" sz="1600" dirty="0">
                <a:solidFill>
                  <a:schemeClr val="accent3">
                    <a:lumMod val="25000"/>
                  </a:schemeClr>
                </a:solidFill>
                <a:latin typeface="Calibri" panose="020F0502020204030204" pitchFamily="34" charset="0"/>
                <a:cs typeface="Calibri" panose="020F0502020204030204" pitchFamily="34" charset="0"/>
              </a:rPr>
              <a:t> library.</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This step ensures that the model is robust against the negative impact of extreme values (outliers) and a potentially skewed dataset on its accuracy.</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Split of the dataset into training and test (i.e. validation) set with a split of 80/20. </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This is to assess the ability of the model to generalize and accurately predict results of an unknown test </a:t>
            </a:r>
            <a:br>
              <a:rPr lang="en-US" sz="1600" dirty="0">
                <a:solidFill>
                  <a:schemeClr val="accent3">
                    <a:lumMod val="25000"/>
                  </a:schemeClr>
                </a:solidFill>
                <a:latin typeface="Calibri" panose="020F0502020204030204" pitchFamily="34" charset="0"/>
                <a:cs typeface="Calibri" panose="020F0502020204030204" pitchFamily="34" charset="0"/>
              </a:rPr>
            </a:br>
            <a:r>
              <a:rPr lang="en-US" sz="1600" dirty="0">
                <a:solidFill>
                  <a:schemeClr val="accent3">
                    <a:lumMod val="25000"/>
                  </a:schemeClr>
                </a:solidFill>
                <a:latin typeface="Calibri" panose="020F0502020204030204" pitchFamily="34" charset="0"/>
                <a:cs typeface="Calibri" panose="020F0502020204030204" pitchFamily="34" charset="0"/>
              </a:rPr>
              <a:t>set after having been trained on our training data.</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Testing of 4 different classification models to find the best performing one. This is done in 4 steps :</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Creation of a model specific object</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Create and fit a </a:t>
            </a:r>
            <a:r>
              <a:rPr lang="en-US" sz="1300" dirty="0" err="1">
                <a:solidFill>
                  <a:schemeClr val="accent3">
                    <a:lumMod val="25000"/>
                  </a:schemeClr>
                </a:solidFill>
                <a:latin typeface="Calibri" panose="020F0502020204030204" pitchFamily="34" charset="0"/>
                <a:cs typeface="Calibri" panose="020F0502020204030204" pitchFamily="34" charset="0"/>
              </a:rPr>
              <a:t>GridSearchCV</a:t>
            </a:r>
            <a:r>
              <a:rPr lang="en-US" sz="1300" dirty="0">
                <a:solidFill>
                  <a:schemeClr val="accent3">
                    <a:lumMod val="25000"/>
                  </a:schemeClr>
                </a:solidFill>
                <a:latin typeface="Calibri" panose="020F0502020204030204" pitchFamily="34" charset="0"/>
                <a:cs typeface="Calibri" panose="020F0502020204030204" pitchFamily="34" charset="0"/>
              </a:rPr>
              <a:t> object with the model and training data and test different parameter values to find </a:t>
            </a:r>
            <a:br>
              <a:rPr lang="en-US" sz="1300" dirty="0">
                <a:solidFill>
                  <a:schemeClr val="accent3">
                    <a:lumMod val="25000"/>
                  </a:schemeClr>
                </a:solidFill>
                <a:latin typeface="Calibri" panose="020F0502020204030204" pitchFamily="34" charset="0"/>
                <a:cs typeface="Calibri" panose="020F0502020204030204" pitchFamily="34" charset="0"/>
              </a:rPr>
            </a:br>
            <a:r>
              <a:rPr lang="en-US" sz="1300" dirty="0">
                <a:solidFill>
                  <a:schemeClr val="accent3">
                    <a:lumMod val="25000"/>
                  </a:schemeClr>
                </a:solidFill>
                <a:latin typeface="Calibri" panose="020F0502020204030204" pitchFamily="34" charset="0"/>
                <a:cs typeface="Calibri" panose="020F0502020204030204" pitchFamily="34" charset="0"/>
              </a:rPr>
              <a:t>the best ones</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Calculate accuracy on the test data using the score method</a:t>
            </a:r>
          </a:p>
          <a:p>
            <a:pPr lvl="1">
              <a:lnSpc>
                <a:spcPct val="100000"/>
              </a:lnSpc>
              <a:spcBef>
                <a:spcPts val="1400"/>
              </a:spcBef>
            </a:pPr>
            <a:r>
              <a:rPr lang="en-US" sz="1300" dirty="0">
                <a:solidFill>
                  <a:schemeClr val="accent3">
                    <a:lumMod val="25000"/>
                  </a:schemeClr>
                </a:solidFill>
                <a:latin typeface="Calibri" panose="020F0502020204030204" pitchFamily="34" charset="0"/>
                <a:cs typeface="Calibri" panose="020F0502020204030204" pitchFamily="34" charset="0"/>
              </a:rPr>
              <a:t>Plot a confusion matrix</a:t>
            </a:r>
            <a:endParaRPr lang="en-US" sz="16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Compare the results of all the models to select the best performing model</a:t>
            </a:r>
          </a:p>
        </p:txBody>
      </p:sp>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a:xfrm>
            <a:off x="9250631" y="6551323"/>
            <a:ext cx="2743200" cy="401638"/>
          </a:xfrm>
        </p:spPr>
        <p:txBody>
          <a:bodyPr/>
          <a:lstStyle/>
          <a:p>
            <a:fld id="{5075537C-CA84-1446-933C-8E9D027F9201}" type="slidenum">
              <a:rPr lang="en-US" smtClean="0"/>
              <a:t>15</a:t>
            </a:fld>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Content Placeholder 4">
            <a:extLst>
              <a:ext uri="{FF2B5EF4-FFF2-40B4-BE49-F238E27FC236}">
                <a16:creationId xmlns:a16="http://schemas.microsoft.com/office/drawing/2014/main" id="{01C46181-2FBA-40E3-6454-089AACCC7B81}"/>
              </a:ext>
            </a:extLst>
          </p:cNvPr>
          <p:cNvSpPr txBox="1">
            <a:spLocks/>
          </p:cNvSpPr>
          <p:nvPr/>
        </p:nvSpPr>
        <p:spPr>
          <a:xfrm>
            <a:off x="770010" y="6081622"/>
            <a:ext cx="3393261" cy="549049"/>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1400" dirty="0">
                <a:solidFill>
                  <a:schemeClr val="accent3">
                    <a:lumMod val="25000"/>
                  </a:schemeClr>
                </a:solidFill>
                <a:latin typeface="Abadi" panose="020B0604020104020204" pitchFamily="34" charset="0"/>
              </a:rPr>
              <a:t>GitHub links :</a:t>
            </a:r>
            <a:br>
              <a:rPr lang="en-US" sz="1400" dirty="0">
                <a:solidFill>
                  <a:schemeClr val="accent3">
                    <a:lumMod val="25000"/>
                  </a:schemeClr>
                </a:solidFill>
                <a:latin typeface="Abadi" panose="020B0604020104020204" pitchFamily="34" charset="0"/>
              </a:rPr>
            </a:br>
            <a:r>
              <a:rPr lang="en-US" sz="1400" dirty="0">
                <a:solidFill>
                  <a:schemeClr val="accent3">
                    <a:lumMod val="25000"/>
                  </a:schemeClr>
                </a:solidFill>
                <a:latin typeface="Abadi" panose="020B0604020104020204" pitchFamily="34" charset="0"/>
                <a:hlinkClick r:id="rId4"/>
              </a:rPr>
              <a:t>Jupyter notebook - Predictive Analysis</a:t>
            </a:r>
            <a:endParaRPr lang="en-US" sz="1400" dirty="0">
              <a:solidFill>
                <a:schemeClr val="accent3">
                  <a:lumMod val="25000"/>
                </a:schemeClr>
              </a:solidFill>
              <a:latin typeface="Abadi" panose="020B0604020104020204" pitchFamily="34" charset="0"/>
            </a:endParaRPr>
          </a:p>
        </p:txBody>
      </p:sp>
      <p:pic>
        <p:nvPicPr>
          <p:cNvPr id="58" name="Graphique 57" descr="Boulier avec un remplissage uni">
            <a:extLst>
              <a:ext uri="{FF2B5EF4-FFF2-40B4-BE49-F238E27FC236}">
                <a16:creationId xmlns:a16="http://schemas.microsoft.com/office/drawing/2014/main" id="{1D34785F-ACAB-9B5B-69AD-AB1571EB85CB}"/>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9161875" y="4918979"/>
            <a:ext cx="537868" cy="537868"/>
          </a:xfrm>
          <a:prstGeom prst="rect">
            <a:avLst/>
          </a:prstGeom>
        </p:spPr>
      </p:pic>
      <p:pic>
        <p:nvPicPr>
          <p:cNvPr id="59" name="Graphique 58" descr="Boulier avec un remplissage uni">
            <a:extLst>
              <a:ext uri="{FF2B5EF4-FFF2-40B4-BE49-F238E27FC236}">
                <a16:creationId xmlns:a16="http://schemas.microsoft.com/office/drawing/2014/main" id="{E37B6744-1DFA-B58B-C87E-6764B790148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964035" y="4918979"/>
            <a:ext cx="537868" cy="537868"/>
          </a:xfrm>
          <a:prstGeom prst="rect">
            <a:avLst/>
          </a:prstGeom>
        </p:spPr>
      </p:pic>
      <p:pic>
        <p:nvPicPr>
          <p:cNvPr id="60" name="Graphique 59" descr="Boulier avec un remplissage uni">
            <a:extLst>
              <a:ext uri="{FF2B5EF4-FFF2-40B4-BE49-F238E27FC236}">
                <a16:creationId xmlns:a16="http://schemas.microsoft.com/office/drawing/2014/main" id="{9C7FE8AB-79B1-3591-FBDE-FC166DA21BF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766195" y="4918979"/>
            <a:ext cx="537868" cy="537868"/>
          </a:xfrm>
          <a:prstGeom prst="rect">
            <a:avLst/>
          </a:prstGeom>
        </p:spPr>
      </p:pic>
      <p:pic>
        <p:nvPicPr>
          <p:cNvPr id="61" name="Graphique 60" descr="Boulier avec un remplissage uni">
            <a:extLst>
              <a:ext uri="{FF2B5EF4-FFF2-40B4-BE49-F238E27FC236}">
                <a16:creationId xmlns:a16="http://schemas.microsoft.com/office/drawing/2014/main" id="{08EC95C2-5FFC-1667-CBC4-3F8DA6DD3A46}"/>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11568354" y="4918979"/>
            <a:ext cx="537868" cy="537868"/>
          </a:xfrm>
          <a:prstGeom prst="rect">
            <a:avLst/>
          </a:prstGeom>
        </p:spPr>
      </p:pic>
      <p:sp>
        <p:nvSpPr>
          <p:cNvPr id="62" name="ZoneTexte 61">
            <a:extLst>
              <a:ext uri="{FF2B5EF4-FFF2-40B4-BE49-F238E27FC236}">
                <a16:creationId xmlns:a16="http://schemas.microsoft.com/office/drawing/2014/main" id="{600772A3-DE4D-B425-D0DA-4116845B9D31}"/>
              </a:ext>
            </a:extLst>
          </p:cNvPr>
          <p:cNvSpPr txBox="1"/>
          <p:nvPr/>
        </p:nvSpPr>
        <p:spPr>
          <a:xfrm>
            <a:off x="8635028" y="5057108"/>
            <a:ext cx="722088" cy="261610"/>
          </a:xfrm>
          <a:prstGeom prst="rect">
            <a:avLst/>
          </a:prstGeom>
          <a:noFill/>
        </p:spPr>
        <p:txBody>
          <a:bodyPr wrap="square" rtlCol="0">
            <a:spAutoFit/>
          </a:bodyPr>
          <a:lstStyle/>
          <a:p>
            <a:pPr algn="ctr"/>
            <a:r>
              <a:rPr lang="fr-FR" sz="1050" dirty="0" err="1">
                <a:solidFill>
                  <a:schemeClr val="accent2">
                    <a:lumMod val="75000"/>
                  </a:schemeClr>
                </a:solidFill>
              </a:rPr>
              <a:t>Logreg</a:t>
            </a:r>
            <a:endParaRPr lang="fr-FR" sz="1050" dirty="0">
              <a:solidFill>
                <a:schemeClr val="accent2">
                  <a:lumMod val="75000"/>
                </a:schemeClr>
              </a:solidFill>
            </a:endParaRPr>
          </a:p>
        </p:txBody>
      </p:sp>
      <p:sp>
        <p:nvSpPr>
          <p:cNvPr id="63" name="ZoneTexte 62">
            <a:extLst>
              <a:ext uri="{FF2B5EF4-FFF2-40B4-BE49-F238E27FC236}">
                <a16:creationId xmlns:a16="http://schemas.microsoft.com/office/drawing/2014/main" id="{F9608A4C-8A9B-0F17-F52F-4F456A107254}"/>
              </a:ext>
            </a:extLst>
          </p:cNvPr>
          <p:cNvSpPr txBox="1"/>
          <p:nvPr/>
        </p:nvSpPr>
        <p:spPr>
          <a:xfrm>
            <a:off x="9493956" y="5057108"/>
            <a:ext cx="722088" cy="261610"/>
          </a:xfrm>
          <a:prstGeom prst="rect">
            <a:avLst/>
          </a:prstGeom>
          <a:noFill/>
        </p:spPr>
        <p:txBody>
          <a:bodyPr wrap="square" rtlCol="0">
            <a:spAutoFit/>
          </a:bodyPr>
          <a:lstStyle/>
          <a:p>
            <a:pPr algn="ctr"/>
            <a:r>
              <a:rPr lang="fr-FR" sz="1050" dirty="0">
                <a:solidFill>
                  <a:schemeClr val="accent3">
                    <a:lumMod val="75000"/>
                  </a:schemeClr>
                </a:solidFill>
              </a:rPr>
              <a:t>SVM</a:t>
            </a:r>
          </a:p>
        </p:txBody>
      </p:sp>
      <p:sp>
        <p:nvSpPr>
          <p:cNvPr id="64" name="ZoneTexte 63">
            <a:extLst>
              <a:ext uri="{FF2B5EF4-FFF2-40B4-BE49-F238E27FC236}">
                <a16:creationId xmlns:a16="http://schemas.microsoft.com/office/drawing/2014/main" id="{8DD4FA98-3BE3-F07E-9E62-7670A3E2AAD4}"/>
              </a:ext>
            </a:extLst>
          </p:cNvPr>
          <p:cNvSpPr txBox="1"/>
          <p:nvPr/>
        </p:nvSpPr>
        <p:spPr>
          <a:xfrm>
            <a:off x="10325393" y="5057108"/>
            <a:ext cx="722088" cy="261610"/>
          </a:xfrm>
          <a:prstGeom prst="rect">
            <a:avLst/>
          </a:prstGeom>
          <a:noFill/>
        </p:spPr>
        <p:txBody>
          <a:bodyPr wrap="square" rtlCol="0">
            <a:spAutoFit/>
          </a:bodyPr>
          <a:lstStyle/>
          <a:p>
            <a:pPr algn="ctr"/>
            <a:r>
              <a:rPr lang="fr-FR" sz="1050" dirty="0" err="1">
                <a:solidFill>
                  <a:schemeClr val="accent4">
                    <a:lumMod val="75000"/>
                  </a:schemeClr>
                </a:solidFill>
              </a:rPr>
              <a:t>Tree</a:t>
            </a:r>
            <a:endParaRPr lang="fr-FR" sz="1050" dirty="0">
              <a:solidFill>
                <a:schemeClr val="accent4">
                  <a:lumMod val="75000"/>
                </a:schemeClr>
              </a:solidFill>
            </a:endParaRPr>
          </a:p>
        </p:txBody>
      </p:sp>
      <p:sp>
        <p:nvSpPr>
          <p:cNvPr id="65" name="ZoneTexte 64">
            <a:extLst>
              <a:ext uri="{FF2B5EF4-FFF2-40B4-BE49-F238E27FC236}">
                <a16:creationId xmlns:a16="http://schemas.microsoft.com/office/drawing/2014/main" id="{23486511-8D6E-8E9F-275F-FC3A9259D0CA}"/>
              </a:ext>
            </a:extLst>
          </p:cNvPr>
          <p:cNvSpPr txBox="1"/>
          <p:nvPr/>
        </p:nvSpPr>
        <p:spPr>
          <a:xfrm>
            <a:off x="11072371" y="5057108"/>
            <a:ext cx="722088" cy="261610"/>
          </a:xfrm>
          <a:prstGeom prst="rect">
            <a:avLst/>
          </a:prstGeom>
          <a:noFill/>
        </p:spPr>
        <p:txBody>
          <a:bodyPr wrap="square" rtlCol="0">
            <a:spAutoFit/>
          </a:bodyPr>
          <a:lstStyle/>
          <a:p>
            <a:pPr algn="ctr"/>
            <a:r>
              <a:rPr lang="fr-FR" sz="1050" dirty="0">
                <a:solidFill>
                  <a:schemeClr val="accent5">
                    <a:lumMod val="75000"/>
                  </a:schemeClr>
                </a:solidFill>
              </a:rPr>
              <a:t>KNN</a:t>
            </a:r>
          </a:p>
        </p:txBody>
      </p:sp>
      <p:sp>
        <p:nvSpPr>
          <p:cNvPr id="66" name="Rectangle : coins arrondis 65">
            <a:extLst>
              <a:ext uri="{FF2B5EF4-FFF2-40B4-BE49-F238E27FC236}">
                <a16:creationId xmlns:a16="http://schemas.microsoft.com/office/drawing/2014/main" id="{ECD65339-CC75-3119-C1CF-84B915E3BD47}"/>
              </a:ext>
            </a:extLst>
          </p:cNvPr>
          <p:cNvSpPr/>
          <p:nvPr/>
        </p:nvSpPr>
        <p:spPr>
          <a:xfrm>
            <a:off x="8714772" y="4605867"/>
            <a:ext cx="3391450" cy="963927"/>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sz="1050" dirty="0">
                <a:solidFill>
                  <a:schemeClr val="tx2"/>
                </a:solidFill>
              </a:rPr>
              <a:t>Model </a:t>
            </a:r>
            <a:r>
              <a:rPr lang="fr-FR" sz="1050" dirty="0" err="1">
                <a:solidFill>
                  <a:schemeClr val="tx2"/>
                </a:solidFill>
              </a:rPr>
              <a:t>creation</a:t>
            </a:r>
            <a:r>
              <a:rPr lang="fr-FR" sz="1050" dirty="0">
                <a:solidFill>
                  <a:schemeClr val="tx2"/>
                </a:solidFill>
              </a:rPr>
              <a:t>, fit </a:t>
            </a:r>
            <a:r>
              <a:rPr lang="fr-FR" sz="1050" dirty="0" err="1">
                <a:solidFill>
                  <a:schemeClr val="tx2"/>
                </a:solidFill>
              </a:rPr>
              <a:t>with</a:t>
            </a:r>
            <a:r>
              <a:rPr lang="fr-FR" sz="1050" dirty="0">
                <a:solidFill>
                  <a:schemeClr val="tx2"/>
                </a:solidFill>
              </a:rPr>
              <a:t> training data and </a:t>
            </a:r>
            <a:r>
              <a:rPr lang="fr-FR" sz="1050" dirty="0" err="1">
                <a:solidFill>
                  <a:schemeClr val="tx2"/>
                </a:solidFill>
              </a:rPr>
              <a:t>GridSearchCV</a:t>
            </a:r>
            <a:endParaRPr lang="fr-FR" sz="1050" dirty="0">
              <a:solidFill>
                <a:schemeClr val="tx2"/>
              </a:solidFill>
            </a:endParaRPr>
          </a:p>
        </p:txBody>
      </p:sp>
      <p:sp>
        <p:nvSpPr>
          <p:cNvPr id="69" name="ZoneTexte 68">
            <a:extLst>
              <a:ext uri="{FF2B5EF4-FFF2-40B4-BE49-F238E27FC236}">
                <a16:creationId xmlns:a16="http://schemas.microsoft.com/office/drawing/2014/main" id="{9F2E6364-A91B-2FE8-6CFC-76F167C6C238}"/>
              </a:ext>
            </a:extLst>
          </p:cNvPr>
          <p:cNvSpPr txBox="1"/>
          <p:nvPr/>
        </p:nvSpPr>
        <p:spPr>
          <a:xfrm>
            <a:off x="8894678" y="6049195"/>
            <a:ext cx="722088" cy="261610"/>
          </a:xfrm>
          <a:prstGeom prst="rect">
            <a:avLst/>
          </a:prstGeom>
          <a:noFill/>
        </p:spPr>
        <p:txBody>
          <a:bodyPr wrap="square" rtlCol="0">
            <a:spAutoFit/>
          </a:bodyPr>
          <a:lstStyle/>
          <a:p>
            <a:pPr algn="ctr"/>
            <a:r>
              <a:rPr lang="fr-FR" sz="1050" dirty="0">
                <a:solidFill>
                  <a:schemeClr val="accent2">
                    <a:lumMod val="75000"/>
                  </a:schemeClr>
                </a:solidFill>
              </a:rPr>
              <a:t>Score 1</a:t>
            </a:r>
          </a:p>
        </p:txBody>
      </p:sp>
      <p:sp>
        <p:nvSpPr>
          <p:cNvPr id="70" name="ZoneTexte 69">
            <a:extLst>
              <a:ext uri="{FF2B5EF4-FFF2-40B4-BE49-F238E27FC236}">
                <a16:creationId xmlns:a16="http://schemas.microsoft.com/office/drawing/2014/main" id="{2D8FBCA6-3737-5E27-80A0-A1D34F127DBA}"/>
              </a:ext>
            </a:extLst>
          </p:cNvPr>
          <p:cNvSpPr txBox="1"/>
          <p:nvPr/>
        </p:nvSpPr>
        <p:spPr>
          <a:xfrm>
            <a:off x="9700245" y="6049195"/>
            <a:ext cx="722088" cy="261610"/>
          </a:xfrm>
          <a:prstGeom prst="rect">
            <a:avLst/>
          </a:prstGeom>
          <a:noFill/>
        </p:spPr>
        <p:txBody>
          <a:bodyPr wrap="square" rtlCol="0">
            <a:spAutoFit/>
          </a:bodyPr>
          <a:lstStyle/>
          <a:p>
            <a:pPr algn="ctr"/>
            <a:r>
              <a:rPr lang="fr-FR" sz="1050" dirty="0">
                <a:solidFill>
                  <a:schemeClr val="accent3">
                    <a:lumMod val="75000"/>
                  </a:schemeClr>
                </a:solidFill>
              </a:rPr>
              <a:t>Score 2</a:t>
            </a:r>
          </a:p>
        </p:txBody>
      </p:sp>
      <p:sp>
        <p:nvSpPr>
          <p:cNvPr id="71" name="ZoneTexte 70">
            <a:extLst>
              <a:ext uri="{FF2B5EF4-FFF2-40B4-BE49-F238E27FC236}">
                <a16:creationId xmlns:a16="http://schemas.microsoft.com/office/drawing/2014/main" id="{F63BD8C8-75BB-B536-2298-8EAF498647C9}"/>
              </a:ext>
            </a:extLst>
          </p:cNvPr>
          <p:cNvSpPr txBox="1"/>
          <p:nvPr/>
        </p:nvSpPr>
        <p:spPr>
          <a:xfrm>
            <a:off x="10505812" y="6049195"/>
            <a:ext cx="722088" cy="261610"/>
          </a:xfrm>
          <a:prstGeom prst="rect">
            <a:avLst/>
          </a:prstGeom>
          <a:noFill/>
        </p:spPr>
        <p:txBody>
          <a:bodyPr wrap="square" rtlCol="0">
            <a:spAutoFit/>
          </a:bodyPr>
          <a:lstStyle/>
          <a:p>
            <a:pPr algn="ctr"/>
            <a:r>
              <a:rPr lang="fr-FR" sz="1050" dirty="0">
                <a:solidFill>
                  <a:schemeClr val="accent4">
                    <a:lumMod val="75000"/>
                  </a:schemeClr>
                </a:solidFill>
              </a:rPr>
              <a:t>Score 3</a:t>
            </a:r>
          </a:p>
        </p:txBody>
      </p:sp>
      <p:sp>
        <p:nvSpPr>
          <p:cNvPr id="72" name="ZoneTexte 71">
            <a:extLst>
              <a:ext uri="{FF2B5EF4-FFF2-40B4-BE49-F238E27FC236}">
                <a16:creationId xmlns:a16="http://schemas.microsoft.com/office/drawing/2014/main" id="{67E646EE-883D-CF26-DDE1-60B921AE2E98}"/>
              </a:ext>
            </a:extLst>
          </p:cNvPr>
          <p:cNvSpPr txBox="1"/>
          <p:nvPr/>
        </p:nvSpPr>
        <p:spPr>
          <a:xfrm>
            <a:off x="11311379" y="6049195"/>
            <a:ext cx="722088" cy="261610"/>
          </a:xfrm>
          <a:prstGeom prst="rect">
            <a:avLst/>
          </a:prstGeom>
          <a:noFill/>
        </p:spPr>
        <p:txBody>
          <a:bodyPr wrap="square" rtlCol="0">
            <a:spAutoFit/>
          </a:bodyPr>
          <a:lstStyle/>
          <a:p>
            <a:pPr algn="ctr"/>
            <a:r>
              <a:rPr lang="fr-FR" sz="1050" dirty="0">
                <a:solidFill>
                  <a:schemeClr val="accent5">
                    <a:lumMod val="75000"/>
                  </a:schemeClr>
                </a:solidFill>
              </a:rPr>
              <a:t>Score 4</a:t>
            </a:r>
          </a:p>
        </p:txBody>
      </p:sp>
      <p:sp>
        <p:nvSpPr>
          <p:cNvPr id="73" name="Flèche vers la droite 72">
            <a:extLst>
              <a:ext uri="{FF2B5EF4-FFF2-40B4-BE49-F238E27FC236}">
                <a16:creationId xmlns:a16="http://schemas.microsoft.com/office/drawing/2014/main" id="{1B61C9E9-D643-7E60-A8E4-957276D679C4}"/>
              </a:ext>
            </a:extLst>
          </p:cNvPr>
          <p:cNvSpPr/>
          <p:nvPr/>
        </p:nvSpPr>
        <p:spPr>
          <a:xfrm rot="5400000">
            <a:off x="10286531" y="5598145"/>
            <a:ext cx="247933" cy="171907"/>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4" name="Rectangle : coins arrondis 73">
            <a:extLst>
              <a:ext uri="{FF2B5EF4-FFF2-40B4-BE49-F238E27FC236}">
                <a16:creationId xmlns:a16="http://schemas.microsoft.com/office/drawing/2014/main" id="{29D9CAC1-69AB-E4AF-C15E-4C196C48AEE2}"/>
              </a:ext>
            </a:extLst>
          </p:cNvPr>
          <p:cNvSpPr/>
          <p:nvPr/>
        </p:nvSpPr>
        <p:spPr>
          <a:xfrm>
            <a:off x="8883982" y="5808677"/>
            <a:ext cx="3053031" cy="500012"/>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sz="1050" dirty="0" err="1">
                <a:solidFill>
                  <a:schemeClr val="tx2"/>
                </a:solidFill>
              </a:rPr>
              <a:t>Scoring</a:t>
            </a:r>
            <a:r>
              <a:rPr lang="fr-FR" sz="1050" dirty="0">
                <a:solidFill>
                  <a:schemeClr val="tx2"/>
                </a:solidFill>
              </a:rPr>
              <a:t> on test data</a:t>
            </a:r>
          </a:p>
        </p:txBody>
      </p:sp>
      <p:sp>
        <p:nvSpPr>
          <p:cNvPr id="75" name="Rectangle : coins arrondis 74">
            <a:extLst>
              <a:ext uri="{FF2B5EF4-FFF2-40B4-BE49-F238E27FC236}">
                <a16:creationId xmlns:a16="http://schemas.microsoft.com/office/drawing/2014/main" id="{1E454A13-4E92-401D-74A0-C76680537932}"/>
              </a:ext>
            </a:extLst>
          </p:cNvPr>
          <p:cNvSpPr/>
          <p:nvPr/>
        </p:nvSpPr>
        <p:spPr>
          <a:xfrm>
            <a:off x="9863577" y="6531192"/>
            <a:ext cx="1093841" cy="298510"/>
          </a:xfrm>
          <a:prstGeom prst="roundRect">
            <a:avLst>
              <a:gd name="adj" fmla="val 34916"/>
            </a:avLst>
          </a:prstGeom>
          <a:solidFill>
            <a:schemeClr val="tx2"/>
          </a:solidFill>
          <a:ln w="19050"/>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fr-FR" sz="1050" dirty="0">
                <a:solidFill>
                  <a:schemeClr val="bg1"/>
                </a:solidFill>
              </a:rPr>
              <a:t>Best Model</a:t>
            </a:r>
          </a:p>
        </p:txBody>
      </p:sp>
      <p:sp>
        <p:nvSpPr>
          <p:cNvPr id="76" name="Flèche vers la droite 75">
            <a:extLst>
              <a:ext uri="{FF2B5EF4-FFF2-40B4-BE49-F238E27FC236}">
                <a16:creationId xmlns:a16="http://schemas.microsoft.com/office/drawing/2014/main" id="{1CB37014-B3A3-22DF-C150-34DE55EB1F32}"/>
              </a:ext>
            </a:extLst>
          </p:cNvPr>
          <p:cNvSpPr/>
          <p:nvPr/>
        </p:nvSpPr>
        <p:spPr>
          <a:xfrm rot="5400000">
            <a:off x="10314127" y="6328219"/>
            <a:ext cx="208451" cy="174917"/>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80" name="Groupe 79">
            <a:extLst>
              <a:ext uri="{FF2B5EF4-FFF2-40B4-BE49-F238E27FC236}">
                <a16:creationId xmlns:a16="http://schemas.microsoft.com/office/drawing/2014/main" id="{FAA66C06-C53A-55BF-AF8D-3E57A4E531D1}"/>
              </a:ext>
            </a:extLst>
          </p:cNvPr>
          <p:cNvGrpSpPr/>
          <p:nvPr/>
        </p:nvGrpSpPr>
        <p:grpSpPr>
          <a:xfrm>
            <a:off x="9023746" y="1281426"/>
            <a:ext cx="2810853" cy="3152801"/>
            <a:chOff x="9345719" y="1281426"/>
            <a:chExt cx="2810853" cy="3152801"/>
          </a:xfrm>
        </p:grpSpPr>
        <p:sp>
          <p:nvSpPr>
            <p:cNvPr id="46" name="ZoneTexte 45">
              <a:extLst>
                <a:ext uri="{FF2B5EF4-FFF2-40B4-BE49-F238E27FC236}">
                  <a16:creationId xmlns:a16="http://schemas.microsoft.com/office/drawing/2014/main" id="{29D35DA5-72FB-A68E-6DF0-3C7CEDFD7D27}"/>
                </a:ext>
              </a:extLst>
            </p:cNvPr>
            <p:cNvSpPr txBox="1"/>
            <p:nvPr/>
          </p:nvSpPr>
          <p:spPr>
            <a:xfrm>
              <a:off x="9345719" y="4051709"/>
              <a:ext cx="722088" cy="276999"/>
            </a:xfrm>
            <a:prstGeom prst="rect">
              <a:avLst/>
            </a:prstGeom>
            <a:noFill/>
          </p:spPr>
          <p:txBody>
            <a:bodyPr wrap="square" rtlCol="0">
              <a:spAutoFit/>
            </a:bodyPr>
            <a:lstStyle/>
            <a:p>
              <a:pPr algn="ctr"/>
              <a:r>
                <a:rPr lang="fr-FR" sz="1200" dirty="0" err="1"/>
                <a:t>X_train</a:t>
              </a:r>
              <a:endParaRPr lang="fr-FR" sz="1200" dirty="0"/>
            </a:p>
          </p:txBody>
        </p:sp>
        <p:grpSp>
          <p:nvGrpSpPr>
            <p:cNvPr id="79" name="Groupe 78">
              <a:extLst>
                <a:ext uri="{FF2B5EF4-FFF2-40B4-BE49-F238E27FC236}">
                  <a16:creationId xmlns:a16="http://schemas.microsoft.com/office/drawing/2014/main" id="{0086BD02-C8FE-7999-A7AE-092D4F5A583E}"/>
                </a:ext>
              </a:extLst>
            </p:cNvPr>
            <p:cNvGrpSpPr/>
            <p:nvPr/>
          </p:nvGrpSpPr>
          <p:grpSpPr>
            <a:xfrm>
              <a:off x="9357115" y="1281426"/>
              <a:ext cx="2799457" cy="3152801"/>
              <a:chOff x="9357115" y="1281426"/>
              <a:chExt cx="2799457" cy="3152801"/>
            </a:xfrm>
          </p:grpSpPr>
          <p:pic>
            <p:nvPicPr>
              <p:cNvPr id="7" name="Graphique 6" descr="Calendrier mensuel contour">
                <a:extLst>
                  <a:ext uri="{FF2B5EF4-FFF2-40B4-BE49-F238E27FC236}">
                    <a16:creationId xmlns:a16="http://schemas.microsoft.com/office/drawing/2014/main" id="{34D9C271-17CD-024A-2C7D-3871892BA1D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10777733" y="1288206"/>
                <a:ext cx="586773" cy="586773"/>
              </a:xfrm>
              <a:prstGeom prst="rect">
                <a:avLst/>
              </a:prstGeom>
            </p:spPr>
          </p:pic>
          <p:grpSp>
            <p:nvGrpSpPr>
              <p:cNvPr id="16" name="Groupe 15">
                <a:extLst>
                  <a:ext uri="{FF2B5EF4-FFF2-40B4-BE49-F238E27FC236}">
                    <a16:creationId xmlns:a16="http://schemas.microsoft.com/office/drawing/2014/main" id="{BE2C11F6-61A3-7CC6-01AB-FA3CABA8D16C}"/>
                  </a:ext>
                </a:extLst>
              </p:cNvPr>
              <p:cNvGrpSpPr/>
              <p:nvPr/>
            </p:nvGrpSpPr>
            <p:grpSpPr>
              <a:xfrm>
                <a:off x="10241623" y="1941592"/>
                <a:ext cx="622446" cy="586773"/>
                <a:chOff x="10131778" y="1715035"/>
                <a:chExt cx="914400" cy="914400"/>
              </a:xfrm>
            </p:grpSpPr>
            <p:pic>
              <p:nvPicPr>
                <p:cNvPr id="9" name="Graphique 8" descr="Loupe avec un remplissage uni">
                  <a:extLst>
                    <a:ext uri="{FF2B5EF4-FFF2-40B4-BE49-F238E27FC236}">
                      <a16:creationId xmlns:a16="http://schemas.microsoft.com/office/drawing/2014/main" id="{035CDBBC-8ED0-BA4C-3960-EBC756900C90}"/>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10389192" y="2054425"/>
                  <a:ext cx="399572" cy="399572"/>
                </a:xfrm>
                <a:prstGeom prst="rect">
                  <a:avLst/>
                </a:prstGeom>
              </p:spPr>
            </p:pic>
            <p:pic>
              <p:nvPicPr>
                <p:cNvPr id="13" name="Graphique 12" descr="Fenêtre de navigateur contour">
                  <a:extLst>
                    <a:ext uri="{FF2B5EF4-FFF2-40B4-BE49-F238E27FC236}">
                      <a16:creationId xmlns:a16="http://schemas.microsoft.com/office/drawing/2014/main" id="{26C10EFE-B302-AC0A-4A8D-446E0B3D0C6C}"/>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0131778" y="1715035"/>
                  <a:ext cx="914400" cy="914400"/>
                </a:xfrm>
                <a:prstGeom prst="rect">
                  <a:avLst/>
                </a:prstGeom>
              </p:spPr>
            </p:pic>
          </p:grpSp>
          <p:grpSp>
            <p:nvGrpSpPr>
              <p:cNvPr id="15" name="Groupe 14">
                <a:extLst>
                  <a:ext uri="{FF2B5EF4-FFF2-40B4-BE49-F238E27FC236}">
                    <a16:creationId xmlns:a16="http://schemas.microsoft.com/office/drawing/2014/main" id="{659EF78C-BDAB-5E99-33D3-11F9F05B00B9}"/>
                  </a:ext>
                </a:extLst>
              </p:cNvPr>
              <p:cNvGrpSpPr/>
              <p:nvPr/>
            </p:nvGrpSpPr>
            <p:grpSpPr>
              <a:xfrm>
                <a:off x="11277348" y="1941592"/>
                <a:ext cx="622446" cy="586773"/>
                <a:chOff x="11166018" y="1818979"/>
                <a:chExt cx="914400" cy="914400"/>
              </a:xfrm>
            </p:grpSpPr>
            <p:pic>
              <p:nvPicPr>
                <p:cNvPr id="11" name="Graphique 10" descr="Cible avec un remplissage uni">
                  <a:extLst>
                    <a:ext uri="{FF2B5EF4-FFF2-40B4-BE49-F238E27FC236}">
                      <a16:creationId xmlns:a16="http://schemas.microsoft.com/office/drawing/2014/main" id="{F2545E9D-A488-43BC-FB2B-BDF1B6EFD0FD}"/>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11423432" y="2137505"/>
                  <a:ext cx="399572" cy="399572"/>
                </a:xfrm>
                <a:prstGeom prst="rect">
                  <a:avLst/>
                </a:prstGeom>
              </p:spPr>
            </p:pic>
            <p:pic>
              <p:nvPicPr>
                <p:cNvPr id="14" name="Graphique 13" descr="Fenêtre de navigateur contour">
                  <a:extLst>
                    <a:ext uri="{FF2B5EF4-FFF2-40B4-BE49-F238E27FC236}">
                      <a16:creationId xmlns:a16="http://schemas.microsoft.com/office/drawing/2014/main" id="{10B58F1A-13F6-E279-070D-86E72696842A}"/>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1166018" y="1818979"/>
                  <a:ext cx="914400" cy="914400"/>
                </a:xfrm>
                <a:prstGeom prst="rect">
                  <a:avLst/>
                </a:prstGeom>
              </p:spPr>
            </p:pic>
          </p:grpSp>
          <p:sp>
            <p:nvSpPr>
              <p:cNvPr id="17" name="ZoneTexte 16">
                <a:extLst>
                  <a:ext uri="{FF2B5EF4-FFF2-40B4-BE49-F238E27FC236}">
                    <a16:creationId xmlns:a16="http://schemas.microsoft.com/office/drawing/2014/main" id="{2D3C663B-AC3B-A402-8EAB-045776EF5588}"/>
                  </a:ext>
                </a:extLst>
              </p:cNvPr>
              <p:cNvSpPr txBox="1"/>
              <p:nvPr/>
            </p:nvSpPr>
            <p:spPr>
              <a:xfrm>
                <a:off x="10348163" y="1611586"/>
                <a:ext cx="304892" cy="307777"/>
              </a:xfrm>
              <a:prstGeom prst="rect">
                <a:avLst/>
              </a:prstGeom>
              <a:noFill/>
            </p:spPr>
            <p:txBody>
              <a:bodyPr wrap="square" rtlCol="0">
                <a:spAutoFit/>
              </a:bodyPr>
              <a:lstStyle/>
              <a:p>
                <a:r>
                  <a:rPr lang="fr-FR" sz="1400" dirty="0"/>
                  <a:t>X</a:t>
                </a:r>
              </a:p>
            </p:txBody>
          </p:sp>
          <p:sp>
            <p:nvSpPr>
              <p:cNvPr id="18" name="ZoneTexte 17">
                <a:extLst>
                  <a:ext uri="{FF2B5EF4-FFF2-40B4-BE49-F238E27FC236}">
                    <a16:creationId xmlns:a16="http://schemas.microsoft.com/office/drawing/2014/main" id="{B2D88ABF-7367-0055-B674-8DA24382083E}"/>
                  </a:ext>
                </a:extLst>
              </p:cNvPr>
              <p:cNvSpPr txBox="1"/>
              <p:nvPr/>
            </p:nvSpPr>
            <p:spPr>
              <a:xfrm>
                <a:off x="11463863" y="1613323"/>
                <a:ext cx="304892" cy="307777"/>
              </a:xfrm>
              <a:prstGeom prst="rect">
                <a:avLst/>
              </a:prstGeom>
              <a:noFill/>
            </p:spPr>
            <p:txBody>
              <a:bodyPr wrap="square" rtlCol="0">
                <a:spAutoFit/>
              </a:bodyPr>
              <a:lstStyle/>
              <a:p>
                <a:r>
                  <a:rPr lang="fr-FR" sz="1400" dirty="0"/>
                  <a:t>Y</a:t>
                </a:r>
              </a:p>
            </p:txBody>
          </p:sp>
          <p:sp>
            <p:nvSpPr>
              <p:cNvPr id="19" name="Flèche vers la droite 18">
                <a:extLst>
                  <a:ext uri="{FF2B5EF4-FFF2-40B4-BE49-F238E27FC236}">
                    <a16:creationId xmlns:a16="http://schemas.microsoft.com/office/drawing/2014/main" id="{B4677DB7-E730-9741-C318-48B749AF4E3C}"/>
                  </a:ext>
                </a:extLst>
              </p:cNvPr>
              <p:cNvSpPr/>
              <p:nvPr/>
            </p:nvSpPr>
            <p:spPr>
              <a:xfrm rot="3292220">
                <a:off x="11287500" y="1796112"/>
                <a:ext cx="370471" cy="146161"/>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0" name="Flèche vers la droite 19">
                <a:extLst>
                  <a:ext uri="{FF2B5EF4-FFF2-40B4-BE49-F238E27FC236}">
                    <a16:creationId xmlns:a16="http://schemas.microsoft.com/office/drawing/2014/main" id="{EC8D9732-B45C-2AA7-8171-751BCE8A0731}"/>
                  </a:ext>
                </a:extLst>
              </p:cNvPr>
              <p:cNvSpPr/>
              <p:nvPr/>
            </p:nvSpPr>
            <p:spPr>
              <a:xfrm rot="7632419">
                <a:off x="10486397" y="1797937"/>
                <a:ext cx="370471" cy="146161"/>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Flèche vers la droite 20">
                <a:extLst>
                  <a:ext uri="{FF2B5EF4-FFF2-40B4-BE49-F238E27FC236}">
                    <a16:creationId xmlns:a16="http://schemas.microsoft.com/office/drawing/2014/main" id="{13B2CA39-A26C-F5D5-7C88-AB718452DACD}"/>
                  </a:ext>
                </a:extLst>
              </p:cNvPr>
              <p:cNvSpPr/>
              <p:nvPr/>
            </p:nvSpPr>
            <p:spPr>
              <a:xfrm rot="7344750">
                <a:off x="10183250" y="2633623"/>
                <a:ext cx="370471" cy="146161"/>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2" name="Groupe 21">
                <a:extLst>
                  <a:ext uri="{FF2B5EF4-FFF2-40B4-BE49-F238E27FC236}">
                    <a16:creationId xmlns:a16="http://schemas.microsoft.com/office/drawing/2014/main" id="{6CF5CD6D-DA65-20F3-53A5-7082BC386B9F}"/>
                  </a:ext>
                </a:extLst>
              </p:cNvPr>
              <p:cNvGrpSpPr/>
              <p:nvPr/>
            </p:nvGrpSpPr>
            <p:grpSpPr>
              <a:xfrm>
                <a:off x="9861433" y="2940907"/>
                <a:ext cx="447221" cy="401638"/>
                <a:chOff x="10131778" y="1715035"/>
                <a:chExt cx="914400" cy="914400"/>
              </a:xfrm>
              <a:solidFill>
                <a:schemeClr val="tx2"/>
              </a:solidFill>
            </p:grpSpPr>
            <p:pic>
              <p:nvPicPr>
                <p:cNvPr id="23" name="Graphique 22" descr="Loupe avec un remplissage uni">
                  <a:extLst>
                    <a:ext uri="{FF2B5EF4-FFF2-40B4-BE49-F238E27FC236}">
                      <a16:creationId xmlns:a16="http://schemas.microsoft.com/office/drawing/2014/main" id="{64DC3A5A-742E-4C9F-1277-4020304F5B1D}"/>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0389192" y="2054425"/>
                  <a:ext cx="399572" cy="399572"/>
                </a:xfrm>
                <a:prstGeom prst="rect">
                  <a:avLst/>
                </a:prstGeom>
              </p:spPr>
            </p:pic>
            <p:pic>
              <p:nvPicPr>
                <p:cNvPr id="24" name="Graphique 23" descr="Fenêtre de navigateur contour">
                  <a:extLst>
                    <a:ext uri="{FF2B5EF4-FFF2-40B4-BE49-F238E27FC236}">
                      <a16:creationId xmlns:a16="http://schemas.microsoft.com/office/drawing/2014/main" id="{7C95EC10-5546-4A3C-F2A6-50533A90EAFE}"/>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10131778" y="1715035"/>
                  <a:ext cx="914400" cy="914400"/>
                </a:xfrm>
                <a:prstGeom prst="rect">
                  <a:avLst/>
                </a:prstGeom>
              </p:spPr>
            </p:pic>
          </p:grpSp>
          <p:sp>
            <p:nvSpPr>
              <p:cNvPr id="25" name="ZoneTexte 24">
                <a:extLst>
                  <a:ext uri="{FF2B5EF4-FFF2-40B4-BE49-F238E27FC236}">
                    <a16:creationId xmlns:a16="http://schemas.microsoft.com/office/drawing/2014/main" id="{043653FA-B6DC-7D93-1FCA-0C53ADFD8FEF}"/>
                  </a:ext>
                </a:extLst>
              </p:cNvPr>
              <p:cNvSpPr txBox="1"/>
              <p:nvPr/>
            </p:nvSpPr>
            <p:spPr>
              <a:xfrm>
                <a:off x="10242783" y="2990165"/>
                <a:ext cx="722088" cy="276999"/>
              </a:xfrm>
              <a:prstGeom prst="rect">
                <a:avLst/>
              </a:prstGeom>
              <a:noFill/>
            </p:spPr>
            <p:txBody>
              <a:bodyPr wrap="square" rtlCol="0">
                <a:spAutoFit/>
              </a:bodyPr>
              <a:lstStyle/>
              <a:p>
                <a:pPr algn="ctr"/>
                <a:r>
                  <a:rPr lang="fr-FR" sz="1200" dirty="0" err="1"/>
                  <a:t>Scaled</a:t>
                </a:r>
                <a:r>
                  <a:rPr lang="fr-FR" sz="1200" dirty="0"/>
                  <a:t> X</a:t>
                </a:r>
              </a:p>
            </p:txBody>
          </p:sp>
          <p:grpSp>
            <p:nvGrpSpPr>
              <p:cNvPr id="26" name="Groupe 25">
                <a:extLst>
                  <a:ext uri="{FF2B5EF4-FFF2-40B4-BE49-F238E27FC236}">
                    <a16:creationId xmlns:a16="http://schemas.microsoft.com/office/drawing/2014/main" id="{353C9319-C1AD-DFA2-3B99-77DF77FAD206}"/>
                  </a:ext>
                </a:extLst>
              </p:cNvPr>
              <p:cNvGrpSpPr/>
              <p:nvPr/>
            </p:nvGrpSpPr>
            <p:grpSpPr>
              <a:xfrm>
                <a:off x="10036239" y="3643345"/>
                <a:ext cx="447221" cy="401638"/>
                <a:chOff x="10131778" y="1715035"/>
                <a:chExt cx="914400" cy="914400"/>
              </a:xfrm>
              <a:solidFill>
                <a:schemeClr val="tx2"/>
              </a:solidFill>
            </p:grpSpPr>
            <p:pic>
              <p:nvPicPr>
                <p:cNvPr id="27" name="Graphique 26" descr="Loupe avec un remplissage uni">
                  <a:extLst>
                    <a:ext uri="{FF2B5EF4-FFF2-40B4-BE49-F238E27FC236}">
                      <a16:creationId xmlns:a16="http://schemas.microsoft.com/office/drawing/2014/main" id="{BA3866B7-60AE-8DEA-39BB-8A3DF1E8BB6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0389192" y="2054425"/>
                  <a:ext cx="399572" cy="399572"/>
                </a:xfrm>
                <a:prstGeom prst="rect">
                  <a:avLst/>
                </a:prstGeom>
              </p:spPr>
            </p:pic>
            <p:pic>
              <p:nvPicPr>
                <p:cNvPr id="28" name="Graphique 27" descr="Fenêtre de navigateur contour">
                  <a:extLst>
                    <a:ext uri="{FF2B5EF4-FFF2-40B4-BE49-F238E27FC236}">
                      <a16:creationId xmlns:a16="http://schemas.microsoft.com/office/drawing/2014/main" id="{6BC8A630-6927-8A8D-502C-9CEAFD298E7F}"/>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10131778" y="1715035"/>
                  <a:ext cx="914400" cy="914400"/>
                </a:xfrm>
                <a:prstGeom prst="rect">
                  <a:avLst/>
                </a:prstGeom>
              </p:spPr>
            </p:pic>
          </p:grpSp>
          <p:grpSp>
            <p:nvGrpSpPr>
              <p:cNvPr id="29" name="Groupe 28">
                <a:extLst>
                  <a:ext uri="{FF2B5EF4-FFF2-40B4-BE49-F238E27FC236}">
                    <a16:creationId xmlns:a16="http://schemas.microsoft.com/office/drawing/2014/main" id="{7DAA0369-6E44-4C31-35F5-3D264761AB0F}"/>
                  </a:ext>
                </a:extLst>
              </p:cNvPr>
              <p:cNvGrpSpPr/>
              <p:nvPr/>
            </p:nvGrpSpPr>
            <p:grpSpPr>
              <a:xfrm>
                <a:off x="9473979" y="3643345"/>
                <a:ext cx="447221" cy="401638"/>
                <a:chOff x="10131778" y="1715035"/>
                <a:chExt cx="914400" cy="914400"/>
              </a:xfrm>
              <a:solidFill>
                <a:schemeClr val="tx2"/>
              </a:solidFill>
            </p:grpSpPr>
            <p:pic>
              <p:nvPicPr>
                <p:cNvPr id="30" name="Graphique 29" descr="Loupe avec un remplissage uni">
                  <a:extLst>
                    <a:ext uri="{FF2B5EF4-FFF2-40B4-BE49-F238E27FC236}">
                      <a16:creationId xmlns:a16="http://schemas.microsoft.com/office/drawing/2014/main" id="{CD127F76-3673-C12F-1120-326485616C0B}"/>
                    </a:ext>
                  </a:extLst>
                </p:cNvPr>
                <p:cNvPicPr>
                  <a:picLocks noChangeAspect="1"/>
                </p:cNvPicPr>
                <p:nvPr/>
              </p:nvPicPr>
              <p:blipFill>
                <a:blip r:embed="rId29">
                  <a:extLst>
                    <a:ext uri="{96DAC541-7B7A-43D3-8B79-37D633B846F1}">
                      <asvg:svgBlip xmlns:asvg="http://schemas.microsoft.com/office/drawing/2016/SVG/main" r:embed="rId30"/>
                    </a:ext>
                  </a:extLst>
                </a:blip>
                <a:stretch>
                  <a:fillRect/>
                </a:stretch>
              </p:blipFill>
              <p:spPr>
                <a:xfrm>
                  <a:off x="10389192" y="2054425"/>
                  <a:ext cx="399572" cy="399572"/>
                </a:xfrm>
                <a:prstGeom prst="rect">
                  <a:avLst/>
                </a:prstGeom>
              </p:spPr>
            </p:pic>
            <p:pic>
              <p:nvPicPr>
                <p:cNvPr id="31" name="Graphique 30" descr="Fenêtre de navigateur contour">
                  <a:extLst>
                    <a:ext uri="{FF2B5EF4-FFF2-40B4-BE49-F238E27FC236}">
                      <a16:creationId xmlns:a16="http://schemas.microsoft.com/office/drawing/2014/main" id="{0A3C01C8-D697-334D-A904-71142A89F9AF}"/>
                    </a:ext>
                  </a:extLst>
                </p:cNvPr>
                <p:cNvPicPr>
                  <a:picLocks noChangeAspect="1"/>
                </p:cNvPicPr>
                <p:nvPr/>
              </p:nvPicPr>
              <p:blipFill>
                <a:blip r:embed="rId31">
                  <a:extLst>
                    <a:ext uri="{96DAC541-7B7A-43D3-8B79-37D633B846F1}">
                      <asvg:svgBlip xmlns:asvg="http://schemas.microsoft.com/office/drawing/2016/SVG/main" r:embed="rId32"/>
                    </a:ext>
                  </a:extLst>
                </a:blip>
                <a:stretch>
                  <a:fillRect/>
                </a:stretch>
              </p:blipFill>
              <p:spPr>
                <a:xfrm>
                  <a:off x="10131778" y="1715035"/>
                  <a:ext cx="914400" cy="914400"/>
                </a:xfrm>
                <a:prstGeom prst="rect">
                  <a:avLst/>
                </a:prstGeom>
              </p:spPr>
            </p:pic>
          </p:grpSp>
          <p:grpSp>
            <p:nvGrpSpPr>
              <p:cNvPr id="32" name="Groupe 31">
                <a:extLst>
                  <a:ext uri="{FF2B5EF4-FFF2-40B4-BE49-F238E27FC236}">
                    <a16:creationId xmlns:a16="http://schemas.microsoft.com/office/drawing/2014/main" id="{FB79BB6F-5219-6585-AF54-0F5E5E9D05F5}"/>
                  </a:ext>
                </a:extLst>
              </p:cNvPr>
              <p:cNvGrpSpPr/>
              <p:nvPr/>
            </p:nvGrpSpPr>
            <p:grpSpPr>
              <a:xfrm>
                <a:off x="10700246" y="3550778"/>
                <a:ext cx="622446" cy="586773"/>
                <a:chOff x="11166018" y="1818979"/>
                <a:chExt cx="914400" cy="914400"/>
              </a:xfrm>
            </p:grpSpPr>
            <p:pic>
              <p:nvPicPr>
                <p:cNvPr id="33" name="Graphique 32" descr="Cible avec un remplissage uni">
                  <a:extLst>
                    <a:ext uri="{FF2B5EF4-FFF2-40B4-BE49-F238E27FC236}">
                      <a16:creationId xmlns:a16="http://schemas.microsoft.com/office/drawing/2014/main" id="{FDC6F47D-05CA-DC9D-313A-90698E1EE678}"/>
                    </a:ext>
                  </a:extLst>
                </p:cNvPr>
                <p:cNvPicPr>
                  <a:picLocks noChangeAspect="1"/>
                </p:cNvPicPr>
                <p:nvPr/>
              </p:nvPicPr>
              <p:blipFill>
                <a:blip r:embed="rId33">
                  <a:extLst>
                    <a:ext uri="{96DAC541-7B7A-43D3-8B79-37D633B846F1}">
                      <asvg:svgBlip xmlns:asvg="http://schemas.microsoft.com/office/drawing/2016/SVG/main" r:embed="rId34"/>
                    </a:ext>
                  </a:extLst>
                </a:blip>
                <a:stretch>
                  <a:fillRect/>
                </a:stretch>
              </p:blipFill>
              <p:spPr>
                <a:xfrm>
                  <a:off x="11423432" y="2137505"/>
                  <a:ext cx="399572" cy="399572"/>
                </a:xfrm>
                <a:prstGeom prst="rect">
                  <a:avLst/>
                </a:prstGeom>
              </p:spPr>
            </p:pic>
            <p:pic>
              <p:nvPicPr>
                <p:cNvPr id="34" name="Graphique 33" descr="Fenêtre de navigateur contour">
                  <a:extLst>
                    <a:ext uri="{FF2B5EF4-FFF2-40B4-BE49-F238E27FC236}">
                      <a16:creationId xmlns:a16="http://schemas.microsoft.com/office/drawing/2014/main" id="{F28D6A82-F581-8C95-8FC4-4362846C0D81}"/>
                    </a:ext>
                  </a:extLst>
                </p:cNvPr>
                <p:cNvPicPr>
                  <a:picLocks noChangeAspect="1"/>
                </p:cNvPicPr>
                <p:nvPr/>
              </p:nvPicPr>
              <p:blipFill>
                <a:blip r:embed="rId35">
                  <a:extLst>
                    <a:ext uri="{96DAC541-7B7A-43D3-8B79-37D633B846F1}">
                      <asvg:svgBlip xmlns:asvg="http://schemas.microsoft.com/office/drawing/2016/SVG/main" r:embed="rId36"/>
                    </a:ext>
                  </a:extLst>
                </a:blip>
                <a:stretch>
                  <a:fillRect/>
                </a:stretch>
              </p:blipFill>
              <p:spPr>
                <a:xfrm>
                  <a:off x="11166018" y="1818979"/>
                  <a:ext cx="914400" cy="914400"/>
                </a:xfrm>
                <a:prstGeom prst="rect">
                  <a:avLst/>
                </a:prstGeom>
              </p:spPr>
            </p:pic>
          </p:grpSp>
          <p:grpSp>
            <p:nvGrpSpPr>
              <p:cNvPr id="35" name="Groupe 34">
                <a:extLst>
                  <a:ext uri="{FF2B5EF4-FFF2-40B4-BE49-F238E27FC236}">
                    <a16:creationId xmlns:a16="http://schemas.microsoft.com/office/drawing/2014/main" id="{9EBEF584-ED39-A845-CB48-D32C92E4AC66}"/>
                  </a:ext>
                </a:extLst>
              </p:cNvPr>
              <p:cNvGrpSpPr/>
              <p:nvPr/>
            </p:nvGrpSpPr>
            <p:grpSpPr>
              <a:xfrm>
                <a:off x="11404753" y="3550778"/>
                <a:ext cx="622446" cy="586773"/>
                <a:chOff x="11166018" y="1818979"/>
                <a:chExt cx="914400" cy="914400"/>
              </a:xfrm>
            </p:grpSpPr>
            <p:pic>
              <p:nvPicPr>
                <p:cNvPr id="36" name="Graphique 35" descr="Cible avec un remplissage uni">
                  <a:extLst>
                    <a:ext uri="{FF2B5EF4-FFF2-40B4-BE49-F238E27FC236}">
                      <a16:creationId xmlns:a16="http://schemas.microsoft.com/office/drawing/2014/main" id="{8F8E6F13-1303-ED68-F802-A863832A74B0}"/>
                    </a:ext>
                  </a:extLst>
                </p:cNvPr>
                <p:cNvPicPr>
                  <a:picLocks noChangeAspect="1"/>
                </p:cNvPicPr>
                <p:nvPr/>
              </p:nvPicPr>
              <p:blipFill>
                <a:blip r:embed="rId37">
                  <a:extLst>
                    <a:ext uri="{96DAC541-7B7A-43D3-8B79-37D633B846F1}">
                      <asvg:svgBlip xmlns:asvg="http://schemas.microsoft.com/office/drawing/2016/SVG/main" r:embed="rId38"/>
                    </a:ext>
                  </a:extLst>
                </a:blip>
                <a:stretch>
                  <a:fillRect/>
                </a:stretch>
              </p:blipFill>
              <p:spPr>
                <a:xfrm>
                  <a:off x="11423432" y="2137505"/>
                  <a:ext cx="399572" cy="399572"/>
                </a:xfrm>
                <a:prstGeom prst="rect">
                  <a:avLst/>
                </a:prstGeom>
              </p:spPr>
            </p:pic>
            <p:pic>
              <p:nvPicPr>
                <p:cNvPr id="37" name="Graphique 36" descr="Fenêtre de navigateur contour">
                  <a:extLst>
                    <a:ext uri="{FF2B5EF4-FFF2-40B4-BE49-F238E27FC236}">
                      <a16:creationId xmlns:a16="http://schemas.microsoft.com/office/drawing/2014/main" id="{59B61902-6E15-F3E2-7BCD-F8FF33908FD6}"/>
                    </a:ext>
                  </a:extLst>
                </p:cNvPr>
                <p:cNvPicPr>
                  <a:picLocks noChangeAspect="1"/>
                </p:cNvPicPr>
                <p:nvPr/>
              </p:nvPicPr>
              <p:blipFill>
                <a:blip r:embed="rId39">
                  <a:extLst>
                    <a:ext uri="{96DAC541-7B7A-43D3-8B79-37D633B846F1}">
                      <asvg:svgBlip xmlns:asvg="http://schemas.microsoft.com/office/drawing/2016/SVG/main" r:embed="rId40"/>
                    </a:ext>
                  </a:extLst>
                </a:blip>
                <a:stretch>
                  <a:fillRect/>
                </a:stretch>
              </p:blipFill>
              <p:spPr>
                <a:xfrm>
                  <a:off x="11166018" y="1818979"/>
                  <a:ext cx="914400" cy="914400"/>
                </a:xfrm>
                <a:prstGeom prst="rect">
                  <a:avLst/>
                </a:prstGeom>
              </p:spPr>
            </p:pic>
          </p:grpSp>
          <p:cxnSp>
            <p:nvCxnSpPr>
              <p:cNvPr id="39" name="Connecteur en arc 38">
                <a:extLst>
                  <a:ext uri="{FF2B5EF4-FFF2-40B4-BE49-F238E27FC236}">
                    <a16:creationId xmlns:a16="http://schemas.microsoft.com/office/drawing/2014/main" id="{796128DD-0FE7-6D45-739C-628D0E497D6C}"/>
                  </a:ext>
                </a:extLst>
              </p:cNvPr>
              <p:cNvCxnSpPr>
                <a:stCxn id="24" idx="2"/>
                <a:endCxn id="31" idx="0"/>
              </p:cNvCxnSpPr>
              <p:nvPr/>
            </p:nvCxnSpPr>
            <p:spPr>
              <a:xfrm rot="5400000">
                <a:off x="9740917" y="3299218"/>
                <a:ext cx="300800" cy="387454"/>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1" name="Connecteur en arc 40">
                <a:extLst>
                  <a:ext uri="{FF2B5EF4-FFF2-40B4-BE49-F238E27FC236}">
                    <a16:creationId xmlns:a16="http://schemas.microsoft.com/office/drawing/2014/main" id="{2EBA266F-4EDC-C8E3-8ED6-CD4149F05BF0}"/>
                  </a:ext>
                </a:extLst>
              </p:cNvPr>
              <p:cNvCxnSpPr>
                <a:stCxn id="24" idx="2"/>
                <a:endCxn id="28" idx="0"/>
              </p:cNvCxnSpPr>
              <p:nvPr/>
            </p:nvCxnSpPr>
            <p:spPr>
              <a:xfrm rot="16200000" flipH="1">
                <a:off x="10022047" y="3405542"/>
                <a:ext cx="300800" cy="174806"/>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3" name="Connecteur en arc 42">
                <a:extLst>
                  <a:ext uri="{FF2B5EF4-FFF2-40B4-BE49-F238E27FC236}">
                    <a16:creationId xmlns:a16="http://schemas.microsoft.com/office/drawing/2014/main" id="{07CF9098-EBC6-E493-DDE8-3E9261EF5DB9}"/>
                  </a:ext>
                </a:extLst>
              </p:cNvPr>
              <p:cNvCxnSpPr>
                <a:cxnSpLocks/>
                <a:stCxn id="14" idx="2"/>
                <a:endCxn id="34" idx="0"/>
              </p:cNvCxnSpPr>
              <p:nvPr/>
            </p:nvCxnSpPr>
            <p:spPr>
              <a:xfrm rot="5400000">
                <a:off x="10788814" y="2751020"/>
                <a:ext cx="1022413" cy="577102"/>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cxnSp>
            <p:nvCxnSpPr>
              <p:cNvPr id="45" name="Connecteur en arc 44">
                <a:extLst>
                  <a:ext uri="{FF2B5EF4-FFF2-40B4-BE49-F238E27FC236}">
                    <a16:creationId xmlns:a16="http://schemas.microsoft.com/office/drawing/2014/main" id="{74ECCE87-BB77-068F-31E4-2F8F22D536F0}"/>
                  </a:ext>
                </a:extLst>
              </p:cNvPr>
              <p:cNvCxnSpPr>
                <a:cxnSpLocks/>
                <a:stCxn id="14" idx="2"/>
                <a:endCxn id="37" idx="0"/>
              </p:cNvCxnSpPr>
              <p:nvPr/>
            </p:nvCxnSpPr>
            <p:spPr>
              <a:xfrm rot="16200000" flipH="1">
                <a:off x="11141067" y="2975868"/>
                <a:ext cx="1022413" cy="127405"/>
              </a:xfrm>
              <a:prstGeom prst="curvedConnector3">
                <a:avLst/>
              </a:prstGeom>
              <a:ln>
                <a:solidFill>
                  <a:schemeClr val="tx2"/>
                </a:solidFill>
                <a:tailEnd type="triangle"/>
              </a:ln>
            </p:spPr>
            <p:style>
              <a:lnRef idx="1">
                <a:schemeClr val="accent1"/>
              </a:lnRef>
              <a:fillRef idx="0">
                <a:schemeClr val="accent1"/>
              </a:fillRef>
              <a:effectRef idx="0">
                <a:schemeClr val="accent1"/>
              </a:effectRef>
              <a:fontRef idx="minor">
                <a:schemeClr val="tx1"/>
              </a:fontRef>
            </p:style>
          </p:cxnSp>
          <p:sp>
            <p:nvSpPr>
              <p:cNvPr id="47" name="ZoneTexte 46">
                <a:extLst>
                  <a:ext uri="{FF2B5EF4-FFF2-40B4-BE49-F238E27FC236}">
                    <a16:creationId xmlns:a16="http://schemas.microsoft.com/office/drawing/2014/main" id="{5F98609C-8A03-E5E9-5878-A86F7863C2EE}"/>
                  </a:ext>
                </a:extLst>
              </p:cNvPr>
              <p:cNvSpPr txBox="1"/>
              <p:nvPr/>
            </p:nvSpPr>
            <p:spPr>
              <a:xfrm>
                <a:off x="9903632" y="4051709"/>
                <a:ext cx="722088" cy="276999"/>
              </a:xfrm>
              <a:prstGeom prst="rect">
                <a:avLst/>
              </a:prstGeom>
              <a:noFill/>
            </p:spPr>
            <p:txBody>
              <a:bodyPr wrap="square" rtlCol="0">
                <a:spAutoFit/>
              </a:bodyPr>
              <a:lstStyle/>
              <a:p>
                <a:pPr algn="ctr"/>
                <a:r>
                  <a:rPr lang="fr-FR" sz="1200" dirty="0" err="1"/>
                  <a:t>X_test</a:t>
                </a:r>
                <a:endParaRPr lang="fr-FR" sz="1200" dirty="0"/>
              </a:p>
            </p:txBody>
          </p:sp>
          <p:sp>
            <p:nvSpPr>
              <p:cNvPr id="48" name="ZoneTexte 47">
                <a:extLst>
                  <a:ext uri="{FF2B5EF4-FFF2-40B4-BE49-F238E27FC236}">
                    <a16:creationId xmlns:a16="http://schemas.microsoft.com/office/drawing/2014/main" id="{E02D859C-F48B-2B3B-4354-8A72DC708DCD}"/>
                  </a:ext>
                </a:extLst>
              </p:cNvPr>
              <p:cNvSpPr txBox="1"/>
              <p:nvPr/>
            </p:nvSpPr>
            <p:spPr>
              <a:xfrm>
                <a:off x="10643801" y="4057964"/>
                <a:ext cx="722088" cy="276999"/>
              </a:xfrm>
              <a:prstGeom prst="rect">
                <a:avLst/>
              </a:prstGeom>
              <a:noFill/>
            </p:spPr>
            <p:txBody>
              <a:bodyPr wrap="square" rtlCol="0">
                <a:spAutoFit/>
              </a:bodyPr>
              <a:lstStyle/>
              <a:p>
                <a:pPr algn="ctr"/>
                <a:r>
                  <a:rPr lang="fr-FR" sz="1200" dirty="0" err="1"/>
                  <a:t>Y_train</a:t>
                </a:r>
                <a:endParaRPr lang="fr-FR" sz="1200" dirty="0"/>
              </a:p>
            </p:txBody>
          </p:sp>
          <p:sp>
            <p:nvSpPr>
              <p:cNvPr id="49" name="ZoneTexte 48">
                <a:extLst>
                  <a:ext uri="{FF2B5EF4-FFF2-40B4-BE49-F238E27FC236}">
                    <a16:creationId xmlns:a16="http://schemas.microsoft.com/office/drawing/2014/main" id="{8BA372C9-EF83-6B9C-A716-736FD810D1A6}"/>
                  </a:ext>
                </a:extLst>
              </p:cNvPr>
              <p:cNvSpPr txBox="1"/>
              <p:nvPr/>
            </p:nvSpPr>
            <p:spPr>
              <a:xfrm>
                <a:off x="11348717" y="4057964"/>
                <a:ext cx="722088" cy="276999"/>
              </a:xfrm>
              <a:prstGeom prst="rect">
                <a:avLst/>
              </a:prstGeom>
              <a:noFill/>
            </p:spPr>
            <p:txBody>
              <a:bodyPr wrap="square" rtlCol="0">
                <a:spAutoFit/>
              </a:bodyPr>
              <a:lstStyle/>
              <a:p>
                <a:pPr algn="ctr"/>
                <a:r>
                  <a:rPr lang="fr-FR" sz="1200" dirty="0" err="1"/>
                  <a:t>Y_test</a:t>
                </a:r>
                <a:endParaRPr lang="fr-FR" sz="1200" dirty="0"/>
              </a:p>
            </p:txBody>
          </p:sp>
          <p:sp>
            <p:nvSpPr>
              <p:cNvPr id="50" name="ZoneTexte 49">
                <a:extLst>
                  <a:ext uri="{FF2B5EF4-FFF2-40B4-BE49-F238E27FC236}">
                    <a16:creationId xmlns:a16="http://schemas.microsoft.com/office/drawing/2014/main" id="{BAA38C1A-8612-C6AE-97C5-AD9AC01C9053}"/>
                  </a:ext>
                </a:extLst>
              </p:cNvPr>
              <p:cNvSpPr txBox="1"/>
              <p:nvPr/>
            </p:nvSpPr>
            <p:spPr>
              <a:xfrm>
                <a:off x="9671271" y="2510415"/>
                <a:ext cx="722088" cy="276999"/>
              </a:xfrm>
              <a:prstGeom prst="rect">
                <a:avLst/>
              </a:prstGeom>
              <a:noFill/>
            </p:spPr>
            <p:txBody>
              <a:bodyPr wrap="square" rtlCol="0">
                <a:spAutoFit/>
              </a:bodyPr>
              <a:lstStyle/>
              <a:p>
                <a:pPr algn="ctr"/>
                <a:r>
                  <a:rPr lang="fr-FR" sz="1200" dirty="0" err="1"/>
                  <a:t>Scaler</a:t>
                </a:r>
                <a:endParaRPr lang="fr-FR" sz="1200" dirty="0"/>
              </a:p>
            </p:txBody>
          </p:sp>
          <p:sp>
            <p:nvSpPr>
              <p:cNvPr id="51" name="ZoneTexte 50">
                <a:extLst>
                  <a:ext uri="{FF2B5EF4-FFF2-40B4-BE49-F238E27FC236}">
                    <a16:creationId xmlns:a16="http://schemas.microsoft.com/office/drawing/2014/main" id="{3255EA29-AEC1-AC36-2147-69640FFB0DAD}"/>
                  </a:ext>
                </a:extLst>
              </p:cNvPr>
              <p:cNvSpPr txBox="1"/>
              <p:nvPr/>
            </p:nvSpPr>
            <p:spPr>
              <a:xfrm>
                <a:off x="10223792" y="3358821"/>
                <a:ext cx="722088" cy="276999"/>
              </a:xfrm>
              <a:prstGeom prst="rect">
                <a:avLst/>
              </a:prstGeom>
              <a:noFill/>
            </p:spPr>
            <p:txBody>
              <a:bodyPr wrap="square" rtlCol="0">
                <a:spAutoFit/>
              </a:bodyPr>
              <a:lstStyle/>
              <a:p>
                <a:pPr algn="ctr"/>
                <a:r>
                  <a:rPr lang="fr-FR" sz="1200" dirty="0"/>
                  <a:t>Split</a:t>
                </a:r>
              </a:p>
            </p:txBody>
          </p:sp>
          <p:sp>
            <p:nvSpPr>
              <p:cNvPr id="77" name="Rectangle : coins arrondis 76">
                <a:extLst>
                  <a:ext uri="{FF2B5EF4-FFF2-40B4-BE49-F238E27FC236}">
                    <a16:creationId xmlns:a16="http://schemas.microsoft.com/office/drawing/2014/main" id="{E30CE8F6-5B0E-0760-7C83-3BFC3EAC4315}"/>
                  </a:ext>
                </a:extLst>
              </p:cNvPr>
              <p:cNvSpPr/>
              <p:nvPr/>
            </p:nvSpPr>
            <p:spPr>
              <a:xfrm>
                <a:off x="9357115" y="1281426"/>
                <a:ext cx="2799457" cy="3152801"/>
              </a:xfrm>
              <a:prstGeom prst="roundRect">
                <a:avLst/>
              </a:prstGeom>
              <a:noFill/>
              <a:ln w="19050"/>
            </p:spPr>
            <p:style>
              <a:lnRef idx="2">
                <a:schemeClr val="accent1">
                  <a:shade val="15000"/>
                </a:schemeClr>
              </a:lnRef>
              <a:fillRef idx="1">
                <a:schemeClr val="accent1"/>
              </a:fillRef>
              <a:effectRef idx="0">
                <a:schemeClr val="accent1"/>
              </a:effectRef>
              <a:fontRef idx="minor">
                <a:schemeClr val="lt1"/>
              </a:fontRef>
            </p:style>
            <p:txBody>
              <a:bodyPr rtlCol="0" anchor="t"/>
              <a:lstStyle/>
              <a:p>
                <a:r>
                  <a:rPr lang="fr-FR" sz="1050" dirty="0">
                    <a:solidFill>
                      <a:schemeClr val="tx2"/>
                    </a:solidFill>
                  </a:rPr>
                  <a:t>Data </a:t>
                </a:r>
                <a:r>
                  <a:rPr lang="fr-FR" sz="1050" dirty="0" err="1">
                    <a:solidFill>
                      <a:schemeClr val="tx2"/>
                    </a:solidFill>
                  </a:rPr>
                  <a:t>preprocessing</a:t>
                </a:r>
                <a:endParaRPr lang="fr-FR" sz="1050" dirty="0">
                  <a:solidFill>
                    <a:schemeClr val="tx2"/>
                  </a:solidFill>
                </a:endParaRPr>
              </a:p>
            </p:txBody>
          </p:sp>
        </p:grpSp>
      </p:grpSp>
      <p:sp>
        <p:nvSpPr>
          <p:cNvPr id="78" name="Flèche vers la droite 77">
            <a:extLst>
              <a:ext uri="{FF2B5EF4-FFF2-40B4-BE49-F238E27FC236}">
                <a16:creationId xmlns:a16="http://schemas.microsoft.com/office/drawing/2014/main" id="{AA5B728F-6B3D-C3ED-8DE4-83045BD5D121}"/>
              </a:ext>
            </a:extLst>
          </p:cNvPr>
          <p:cNvSpPr/>
          <p:nvPr/>
        </p:nvSpPr>
        <p:spPr>
          <a:xfrm rot="5400000">
            <a:off x="10357410" y="4412092"/>
            <a:ext cx="173954" cy="218223"/>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10515600" cy="42182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dirty="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dirty="0">
                <a:solidFill>
                  <a:schemeClr val="accent3">
                    <a:lumMod val="25000"/>
                  </a:schemeClr>
                </a:solidFill>
                <a:latin typeface="Abadi" panose="020B0604020104020204" pitchFamily="34" charset="0"/>
              </a:rPr>
              <a:t>Predictive analysis results</a:t>
            </a:r>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 name="Image 1">
            <a:extLst>
              <a:ext uri="{FF2B5EF4-FFF2-40B4-BE49-F238E27FC236}">
                <a16:creationId xmlns:a16="http://schemas.microsoft.com/office/drawing/2014/main" id="{917B214C-D4BB-C6EA-A9F7-6476AE5967D8}"/>
              </a:ext>
            </a:extLst>
          </p:cNvPr>
          <p:cNvPicPr>
            <a:picLocks noChangeAspect="1"/>
          </p:cNvPicPr>
          <p:nvPr/>
        </p:nvPicPr>
        <p:blipFill>
          <a:blip r:embed="rId3"/>
          <a:stretch>
            <a:fillRect/>
          </a:stretch>
        </p:blipFill>
        <p:spPr>
          <a:xfrm>
            <a:off x="411014" y="1951409"/>
            <a:ext cx="11369972" cy="2418388"/>
          </a:xfrm>
          <a:prstGeom prst="rect">
            <a:avLst/>
          </a:prstGeom>
        </p:spPr>
      </p:pic>
      <p:sp>
        <p:nvSpPr>
          <p:cNvPr id="6" name="ZoneTexte 5">
            <a:extLst>
              <a:ext uri="{FF2B5EF4-FFF2-40B4-BE49-F238E27FC236}">
                <a16:creationId xmlns:a16="http://schemas.microsoft.com/office/drawing/2014/main" id="{2BF07F6C-095A-86B5-07EE-86DDDA98038B}"/>
              </a:ext>
            </a:extLst>
          </p:cNvPr>
          <p:cNvSpPr txBox="1"/>
          <p:nvPr/>
        </p:nvSpPr>
        <p:spPr>
          <a:xfrm>
            <a:off x="698740" y="4318281"/>
            <a:ext cx="10502660" cy="2367186"/>
          </a:xfrm>
          <a:prstGeom prst="rect">
            <a:avLst/>
          </a:prstGeom>
          <a:noFill/>
        </p:spPr>
        <p:txBody>
          <a:bodyPr wrap="square" numCol="1" rtlCol="0">
            <a:spAutoFit/>
          </a:bodyPr>
          <a:lstStyle/>
          <a:p>
            <a:pPr>
              <a:lnSpc>
                <a:spcPct val="150000"/>
              </a:lnSpc>
            </a:pPr>
            <a:r>
              <a:rPr lang="fr-FR" sz="1600" b="1" u="sng" dirty="0"/>
              <a:t>Observations : </a:t>
            </a:r>
          </a:p>
          <a:p>
            <a:pPr marL="285750" indent="-285750">
              <a:lnSpc>
                <a:spcPct val="150000"/>
              </a:lnSpc>
              <a:buFont typeface="Arial" panose="020B0604020202020204" pitchFamily="34" charset="0"/>
              <a:buChar char="•"/>
            </a:pPr>
            <a:r>
              <a:rPr lang="fr-FR" sz="1400" dirty="0"/>
              <a:t>Site CCAFS SLC-40 </a:t>
            </a:r>
            <a:r>
              <a:rPr lang="fr-FR" sz="1400" dirty="0" err="1"/>
              <a:t>was</a:t>
            </a:r>
            <a:r>
              <a:rPr lang="fr-FR" sz="1400" dirty="0"/>
              <a:t> </a:t>
            </a:r>
            <a:r>
              <a:rPr lang="fr-FR" sz="1400" dirty="0" err="1"/>
              <a:t>being</a:t>
            </a:r>
            <a:r>
              <a:rPr lang="fr-FR" sz="1400" dirty="0"/>
              <a:t> </a:t>
            </a:r>
            <a:r>
              <a:rPr lang="fr-FR" sz="1400" dirty="0" err="1"/>
              <a:t>used</a:t>
            </a:r>
            <a:r>
              <a:rPr lang="fr-FR" sz="1400" dirty="0"/>
              <a:t> </a:t>
            </a:r>
            <a:r>
              <a:rPr lang="fr-FR" sz="1400" dirty="0" err="1"/>
              <a:t>almost</a:t>
            </a:r>
            <a:r>
              <a:rPr lang="fr-FR" sz="1400" dirty="0"/>
              <a:t> </a:t>
            </a:r>
            <a:r>
              <a:rPr lang="fr-FR" sz="1400" dirty="0" err="1"/>
              <a:t>exclusively</a:t>
            </a:r>
            <a:r>
              <a:rPr lang="fr-FR" sz="1400" dirty="0"/>
              <a:t> in the 25 first </a:t>
            </a:r>
            <a:r>
              <a:rPr lang="fr-FR" sz="1400" dirty="0" err="1"/>
              <a:t>launches</a:t>
            </a:r>
            <a:r>
              <a:rPr lang="fr-FR" sz="1400" dirty="0"/>
              <a:t>, </a:t>
            </a:r>
            <a:r>
              <a:rPr lang="fr-FR" sz="1400" dirty="0" err="1"/>
              <a:t>with</a:t>
            </a:r>
            <a:r>
              <a:rPr lang="fr-FR" sz="1400" dirty="0"/>
              <a:t> </a:t>
            </a:r>
            <a:r>
              <a:rPr lang="fr-FR" sz="1400" dirty="0" err="1"/>
              <a:t>little</a:t>
            </a:r>
            <a:r>
              <a:rPr lang="fr-FR" sz="1400" dirty="0"/>
              <a:t> </a:t>
            </a:r>
            <a:r>
              <a:rPr lang="fr-FR" sz="1400" dirty="0" err="1"/>
              <a:t>outcome</a:t>
            </a:r>
            <a:r>
              <a:rPr lang="fr-FR" sz="1400" dirty="0"/>
              <a:t> </a:t>
            </a:r>
            <a:r>
              <a:rPr lang="fr-FR" sz="1400" dirty="0" err="1"/>
              <a:t>success</a:t>
            </a:r>
            <a:endParaRPr lang="fr-FR" sz="1400" dirty="0"/>
          </a:p>
          <a:p>
            <a:pPr marL="285750" indent="-285750">
              <a:lnSpc>
                <a:spcPct val="150000"/>
              </a:lnSpc>
              <a:buFont typeface="Arial" panose="020B0604020202020204" pitchFamily="34" charset="0"/>
              <a:buChar char="•"/>
            </a:pPr>
            <a:r>
              <a:rPr lang="fr-FR" sz="1400" dirty="0"/>
              <a:t>CCAFS SLC-40 </a:t>
            </a:r>
            <a:r>
              <a:rPr lang="fr-FR" sz="1400" dirty="0" err="1"/>
              <a:t>stopped</a:t>
            </a:r>
            <a:r>
              <a:rPr lang="fr-FR" sz="1400" dirty="0"/>
              <a:t> </a:t>
            </a:r>
            <a:r>
              <a:rPr lang="fr-FR" sz="1400" dirty="0" err="1"/>
              <a:t>being</a:t>
            </a:r>
            <a:r>
              <a:rPr lang="fr-FR" sz="1400" dirty="0"/>
              <a:t> </a:t>
            </a:r>
            <a:r>
              <a:rPr lang="fr-FR" sz="1400" dirty="0" err="1"/>
              <a:t>used</a:t>
            </a:r>
            <a:r>
              <a:rPr lang="fr-FR" sz="1400" dirty="0"/>
              <a:t> </a:t>
            </a:r>
            <a:r>
              <a:rPr lang="fr-FR" sz="1400" dirty="0" err="1"/>
              <a:t>between</a:t>
            </a:r>
            <a:r>
              <a:rPr lang="fr-FR" sz="1400" dirty="0"/>
              <a:t> flight 25 and 40 and the </a:t>
            </a:r>
            <a:r>
              <a:rPr lang="fr-FR" sz="1400" dirty="0" err="1"/>
              <a:t>other</a:t>
            </a:r>
            <a:r>
              <a:rPr lang="fr-FR" sz="1400" dirty="0"/>
              <a:t> launch sites, VAFB SLC-4</a:t>
            </a:r>
            <a:r>
              <a:rPr lang="fr-FR" sz="1400" baseline="30000" dirty="0"/>
              <a:t>E</a:t>
            </a:r>
            <a:r>
              <a:rPr lang="fr-FR" sz="1400" dirty="0"/>
              <a:t> &amp; KSC LC-39A, </a:t>
            </a:r>
            <a:r>
              <a:rPr lang="fr-FR" sz="1400" dirty="0" err="1"/>
              <a:t>showed</a:t>
            </a:r>
            <a:r>
              <a:rPr lang="fr-FR" sz="1400" dirty="0"/>
              <a:t> </a:t>
            </a:r>
            <a:r>
              <a:rPr lang="fr-FR" sz="1400" dirty="0" err="1"/>
              <a:t>promising</a:t>
            </a:r>
            <a:r>
              <a:rPr lang="fr-FR" sz="1400" dirty="0"/>
              <a:t> </a:t>
            </a:r>
            <a:r>
              <a:rPr lang="fr-FR" sz="1400" dirty="0" err="1"/>
              <a:t>outcome</a:t>
            </a:r>
            <a:r>
              <a:rPr lang="fr-FR" sz="1400" dirty="0"/>
              <a:t> </a:t>
            </a:r>
            <a:r>
              <a:rPr lang="fr-FR" sz="1400" dirty="0" err="1"/>
              <a:t>successes</a:t>
            </a:r>
            <a:endParaRPr lang="fr-FR" sz="1400" dirty="0"/>
          </a:p>
          <a:p>
            <a:pPr marL="285750" indent="-285750">
              <a:lnSpc>
                <a:spcPct val="150000"/>
              </a:lnSpc>
              <a:buFont typeface="Arial" panose="020B0604020202020204" pitchFamily="34" charset="0"/>
              <a:buChar char="•"/>
            </a:pPr>
            <a:r>
              <a:rPr lang="fr-FR" sz="1400" dirty="0" err="1"/>
              <a:t>From</a:t>
            </a:r>
            <a:r>
              <a:rPr lang="fr-FR" sz="1400" dirty="0"/>
              <a:t> flight 40 and </a:t>
            </a:r>
            <a:r>
              <a:rPr lang="fr-FR" sz="1400" dirty="0" err="1"/>
              <a:t>onwards</a:t>
            </a:r>
            <a:r>
              <a:rPr lang="fr-FR" sz="1400" dirty="0"/>
              <a:t> CCAFS SLC-40 </a:t>
            </a:r>
            <a:r>
              <a:rPr lang="fr-FR" sz="1400" dirty="0" err="1"/>
              <a:t>was</a:t>
            </a:r>
            <a:r>
              <a:rPr lang="fr-FR" sz="1400" dirty="0"/>
              <a:t> </a:t>
            </a:r>
            <a:r>
              <a:rPr lang="fr-FR" sz="1400" dirty="0" err="1"/>
              <a:t>predominantly</a:t>
            </a:r>
            <a:r>
              <a:rPr lang="fr-FR" sz="1400" dirty="0"/>
              <a:t> </a:t>
            </a:r>
            <a:r>
              <a:rPr lang="fr-FR" sz="1400" dirty="0" err="1"/>
              <a:t>used</a:t>
            </a:r>
            <a:r>
              <a:rPr lang="fr-FR" sz="1400" dirty="0"/>
              <a:t> </a:t>
            </a:r>
            <a:r>
              <a:rPr lang="fr-FR" sz="1400" dirty="0" err="1"/>
              <a:t>with</a:t>
            </a:r>
            <a:r>
              <a:rPr lang="fr-FR" sz="1400" dirty="0"/>
              <a:t> an </a:t>
            </a:r>
            <a:r>
              <a:rPr lang="fr-FR" sz="1400" dirty="0" err="1"/>
              <a:t>improved</a:t>
            </a:r>
            <a:r>
              <a:rPr lang="fr-FR" sz="1400" dirty="0"/>
              <a:t> </a:t>
            </a:r>
            <a:r>
              <a:rPr lang="fr-FR" sz="1400" dirty="0" err="1"/>
              <a:t>outcome</a:t>
            </a:r>
            <a:r>
              <a:rPr lang="fr-FR" sz="1400" dirty="0"/>
              <a:t> </a:t>
            </a:r>
            <a:r>
              <a:rPr lang="fr-FR" sz="1400" dirty="0" err="1"/>
              <a:t>success</a:t>
            </a:r>
            <a:r>
              <a:rPr lang="fr-FR" sz="1400" dirty="0"/>
              <a:t> </a:t>
            </a:r>
            <a:r>
              <a:rPr lang="fr-FR" sz="1400" dirty="0" err="1"/>
              <a:t>compared</a:t>
            </a:r>
            <a:r>
              <a:rPr lang="fr-FR" sz="1400" dirty="0"/>
              <a:t> to the initial 25 </a:t>
            </a:r>
            <a:r>
              <a:rPr lang="fr-FR" sz="1400" dirty="0" err="1"/>
              <a:t>flights</a:t>
            </a:r>
            <a:r>
              <a:rPr lang="fr-FR" sz="1400" dirty="0"/>
              <a:t>, </a:t>
            </a:r>
            <a:r>
              <a:rPr lang="fr-FR" sz="1400" dirty="0" err="1"/>
              <a:t>which</a:t>
            </a:r>
            <a:r>
              <a:rPr lang="fr-FR" sz="1400" dirty="0"/>
              <a:t> can </a:t>
            </a:r>
            <a:r>
              <a:rPr lang="fr-FR" sz="1400" dirty="0" err="1"/>
              <a:t>mean</a:t>
            </a:r>
            <a:r>
              <a:rPr lang="fr-FR" sz="1400" dirty="0"/>
              <a:t> </a:t>
            </a:r>
            <a:r>
              <a:rPr lang="fr-FR" sz="1400" dirty="0" err="1"/>
              <a:t>that</a:t>
            </a:r>
            <a:r>
              <a:rPr lang="fr-FR" sz="1400" dirty="0"/>
              <a:t> </a:t>
            </a:r>
            <a:r>
              <a:rPr lang="fr-FR" sz="1400" dirty="0" err="1"/>
              <a:t>either</a:t>
            </a:r>
            <a:r>
              <a:rPr lang="fr-FR" sz="1400" dirty="0"/>
              <a:t> </a:t>
            </a:r>
            <a:r>
              <a:rPr lang="fr-FR" sz="1400" dirty="0" err="1"/>
              <a:t>problems</a:t>
            </a:r>
            <a:r>
              <a:rPr lang="fr-FR" sz="1400" dirty="0"/>
              <a:t> </a:t>
            </a:r>
            <a:r>
              <a:rPr lang="fr-FR" sz="1400" dirty="0" err="1"/>
              <a:t>related</a:t>
            </a:r>
            <a:r>
              <a:rPr lang="fr-FR" sz="1400" dirty="0"/>
              <a:t> to the launch site </a:t>
            </a:r>
            <a:r>
              <a:rPr lang="fr-FR" sz="1400" dirty="0" err="1"/>
              <a:t>were</a:t>
            </a:r>
            <a:r>
              <a:rPr lang="fr-FR" sz="1400" dirty="0"/>
              <a:t> </a:t>
            </a:r>
            <a:r>
              <a:rPr lang="fr-FR" sz="1400" dirty="0" err="1"/>
              <a:t>fixed</a:t>
            </a:r>
            <a:r>
              <a:rPr lang="fr-FR" sz="1400" dirty="0"/>
              <a:t>, or </a:t>
            </a:r>
            <a:r>
              <a:rPr lang="fr-FR" sz="1400" dirty="0" err="1"/>
              <a:t>that</a:t>
            </a:r>
            <a:r>
              <a:rPr lang="fr-FR" sz="1400" dirty="0"/>
              <a:t> </a:t>
            </a:r>
            <a:r>
              <a:rPr lang="fr-FR" sz="1400" dirty="0" err="1"/>
              <a:t>technology</a:t>
            </a:r>
            <a:r>
              <a:rPr lang="fr-FR" sz="1400" dirty="0"/>
              <a:t> in </a:t>
            </a:r>
            <a:r>
              <a:rPr lang="fr-FR" sz="1400" dirty="0" err="1"/>
              <a:t>general</a:t>
            </a:r>
            <a:r>
              <a:rPr lang="fr-FR" sz="1400" dirty="0"/>
              <a:t> </a:t>
            </a:r>
            <a:r>
              <a:rPr lang="fr-FR" sz="1400" dirty="0" err="1"/>
              <a:t>was</a:t>
            </a:r>
            <a:r>
              <a:rPr lang="fr-FR" sz="1400" dirty="0"/>
              <a:t> </a:t>
            </a:r>
            <a:r>
              <a:rPr lang="fr-FR" sz="1400" dirty="0" err="1"/>
              <a:t>improved</a:t>
            </a:r>
            <a:r>
              <a:rPr lang="fr-FR" sz="1400" dirty="0"/>
              <a:t> </a:t>
            </a:r>
            <a:r>
              <a:rPr lang="fr-FR" sz="1400" dirty="0" err="1"/>
              <a:t>which</a:t>
            </a:r>
            <a:r>
              <a:rPr lang="fr-FR" sz="1400" dirty="0"/>
              <a:t> </a:t>
            </a:r>
            <a:r>
              <a:rPr lang="fr-FR" sz="1400" dirty="0" err="1"/>
              <a:t>resulted</a:t>
            </a:r>
            <a:r>
              <a:rPr lang="fr-FR" sz="1400" dirty="0"/>
              <a:t> in </a:t>
            </a:r>
            <a:r>
              <a:rPr lang="fr-FR" sz="1400" dirty="0" err="1"/>
              <a:t>better</a:t>
            </a:r>
            <a:r>
              <a:rPr lang="fr-FR" sz="1400" dirty="0"/>
              <a:t> chances for landing </a:t>
            </a:r>
            <a:r>
              <a:rPr lang="fr-FR" sz="1400" dirty="0" err="1"/>
              <a:t>success</a:t>
            </a:r>
            <a:endParaRPr lang="fr-FR" sz="1400" dirty="0"/>
          </a:p>
        </p:txBody>
      </p:sp>
      <p:sp>
        <p:nvSpPr>
          <p:cNvPr id="7" name="Content Placeholder 4">
            <a:extLst>
              <a:ext uri="{FF2B5EF4-FFF2-40B4-BE49-F238E27FC236}">
                <a16:creationId xmlns:a16="http://schemas.microsoft.com/office/drawing/2014/main" id="{EA6127B3-8803-A5D9-F06D-788AF278BD0A}"/>
              </a:ext>
            </a:extLst>
          </p:cNvPr>
          <p:cNvSpPr txBox="1">
            <a:spLocks/>
          </p:cNvSpPr>
          <p:nvPr/>
        </p:nvSpPr>
        <p:spPr>
          <a:xfrm>
            <a:off x="770010" y="1344208"/>
            <a:ext cx="10789812" cy="6086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Calibri" panose="020F0502020204030204" pitchFamily="34" charset="0"/>
                <a:cs typeface="Calibri" panose="020F0502020204030204" pitchFamily="34" charset="0"/>
              </a:rPr>
              <a:t>To visualize the effect of the selected features on successful landing, different scatter plots have been drawn. </a:t>
            </a:r>
            <a:br>
              <a:rPr lang="en-US" sz="1500" dirty="0">
                <a:solidFill>
                  <a:schemeClr val="accent3">
                    <a:lumMod val="25000"/>
                  </a:schemeClr>
                </a:solidFill>
                <a:latin typeface="Calibri" panose="020F0502020204030204" pitchFamily="34" charset="0"/>
                <a:cs typeface="Calibri" panose="020F0502020204030204" pitchFamily="34" charset="0"/>
              </a:rPr>
            </a:br>
            <a:r>
              <a:rPr lang="en-US" sz="1500" dirty="0">
                <a:solidFill>
                  <a:schemeClr val="accent3">
                    <a:lumMod val="25000"/>
                  </a:schemeClr>
                </a:solidFill>
                <a:latin typeface="Calibri" panose="020F0502020204030204" pitchFamily="34" charset="0"/>
                <a:cs typeface="Calibri" panose="020F0502020204030204" pitchFamily="34" charset="0"/>
              </a:rPr>
              <a:t>First, we tried to see if there was a relationship between the choice launch site and the outcome of each flight :</a:t>
            </a:r>
          </a:p>
        </p:txBody>
      </p: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sp>
        <p:nvSpPr>
          <p:cNvPr id="6" name="Content Placeholder 4">
            <a:extLst>
              <a:ext uri="{FF2B5EF4-FFF2-40B4-BE49-F238E27FC236}">
                <a16:creationId xmlns:a16="http://schemas.microsoft.com/office/drawing/2014/main" id="{A16E9472-3D60-C35E-3AFC-D9DC8BB09996}"/>
              </a:ext>
            </a:extLst>
          </p:cNvPr>
          <p:cNvSpPr txBox="1">
            <a:spLocks/>
          </p:cNvSpPr>
          <p:nvPr/>
        </p:nvSpPr>
        <p:spPr>
          <a:xfrm>
            <a:off x="770010" y="1369609"/>
            <a:ext cx="10789812" cy="94316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Calibri" panose="020F0502020204030204" pitchFamily="34" charset="0"/>
                <a:cs typeface="Calibri" panose="020F0502020204030204" pitchFamily="34" charset="0"/>
              </a:rPr>
              <a:t>Payload mass and launch site seem to be correlated, but another feature might explain why some heavy launches are made exclusively at some launch sites, which points towards a differentiating feature between launch sites. Either VAFB SLC-40 doesn’t meet some requirements, for instance specific infrastructure needs or another feature influences this choice, for instance the type of Orbit.</a:t>
            </a:r>
          </a:p>
        </p:txBody>
      </p:sp>
      <p:sp>
        <p:nvSpPr>
          <p:cNvPr id="7" name="ZoneTexte 6">
            <a:extLst>
              <a:ext uri="{FF2B5EF4-FFF2-40B4-BE49-F238E27FC236}">
                <a16:creationId xmlns:a16="http://schemas.microsoft.com/office/drawing/2014/main" id="{C24DAAFA-0FD5-B584-E774-C4F97B586A82}"/>
              </a:ext>
            </a:extLst>
          </p:cNvPr>
          <p:cNvSpPr txBox="1"/>
          <p:nvPr/>
        </p:nvSpPr>
        <p:spPr>
          <a:xfrm>
            <a:off x="770010" y="5168457"/>
            <a:ext cx="10789808" cy="584775"/>
          </a:xfrm>
          <a:prstGeom prst="rect">
            <a:avLst/>
          </a:prstGeom>
          <a:noFill/>
        </p:spPr>
        <p:txBody>
          <a:bodyPr wrap="square" numCol="1" rtlCol="0">
            <a:spAutoFit/>
          </a:bodyPr>
          <a:lstStyle/>
          <a:p>
            <a:r>
              <a:rPr lang="fr-FR" sz="1600" b="0" dirty="0">
                <a:effectLst/>
                <a:latin typeface="Calibri" panose="020F0502020204030204" pitchFamily="34" charset="0"/>
                <a:cs typeface="Calibri" panose="020F0502020204030204" pitchFamily="34" charset="0"/>
              </a:rPr>
              <a:t>If </a:t>
            </a:r>
            <a:r>
              <a:rPr lang="fr-FR" sz="1600" b="0" dirty="0" err="1">
                <a:effectLst/>
                <a:latin typeface="Calibri" panose="020F0502020204030204" pitchFamily="34" charset="0"/>
                <a:cs typeface="Calibri" panose="020F0502020204030204" pitchFamily="34" charset="0"/>
              </a:rPr>
              <a:t>you</a:t>
            </a:r>
            <a:r>
              <a:rPr lang="fr-FR" sz="1600" b="0" dirty="0">
                <a:effectLst/>
                <a:latin typeface="Calibri" panose="020F0502020204030204" pitchFamily="34" charset="0"/>
                <a:cs typeface="Calibri" panose="020F0502020204030204" pitchFamily="34" charset="0"/>
              </a:rPr>
              <a:t> observe the </a:t>
            </a:r>
            <a:r>
              <a:rPr lang="fr-FR" sz="1600" b="0" dirty="0" err="1">
                <a:effectLst/>
                <a:latin typeface="Calibri" panose="020F0502020204030204" pitchFamily="34" charset="0"/>
                <a:cs typeface="Calibri" panose="020F0502020204030204" pitchFamily="34" charset="0"/>
              </a:rPr>
              <a:t>Payload</a:t>
            </a:r>
            <a:r>
              <a:rPr lang="fr-FR" sz="1600" b="0" dirty="0">
                <a:effectLst/>
                <a:latin typeface="Calibri" panose="020F0502020204030204" pitchFamily="34" charset="0"/>
                <a:cs typeface="Calibri" panose="020F0502020204030204" pitchFamily="34" charset="0"/>
              </a:rPr>
              <a:t> mass vs. Launch Site chart </a:t>
            </a:r>
            <a:r>
              <a:rPr lang="fr-FR" sz="1600" b="0" dirty="0" err="1">
                <a:effectLst/>
                <a:latin typeface="Calibri" panose="020F0502020204030204" pitchFamily="34" charset="0"/>
                <a:cs typeface="Calibri" panose="020F0502020204030204" pitchFamily="34" charset="0"/>
              </a:rPr>
              <a:t>you</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will</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find</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that</a:t>
            </a:r>
            <a:r>
              <a:rPr lang="fr-FR" sz="1600" b="0" dirty="0">
                <a:effectLst/>
                <a:latin typeface="Calibri" panose="020F0502020204030204" pitchFamily="34" charset="0"/>
                <a:cs typeface="Calibri" panose="020F0502020204030204" pitchFamily="34" charset="0"/>
              </a:rPr>
              <a:t> for the VAFB-SLC launch site </a:t>
            </a:r>
            <a:r>
              <a:rPr lang="fr-FR" sz="1600" b="0" dirty="0" err="1">
                <a:effectLst/>
                <a:latin typeface="Calibri" panose="020F0502020204030204" pitchFamily="34" charset="0"/>
                <a:cs typeface="Calibri" panose="020F0502020204030204" pitchFamily="34" charset="0"/>
              </a:rPr>
              <a:t>there</a:t>
            </a:r>
            <a:r>
              <a:rPr lang="fr-FR" sz="1600" b="0" dirty="0">
                <a:effectLst/>
                <a:latin typeface="Calibri" panose="020F0502020204030204" pitchFamily="34" charset="0"/>
                <a:cs typeface="Calibri" panose="020F0502020204030204" pitchFamily="34" charset="0"/>
              </a:rPr>
              <a:t> are </a:t>
            </a:r>
            <a:r>
              <a:rPr lang="fr-FR" sz="1600" b="0" dirty="0" err="1">
                <a:effectLst/>
                <a:latin typeface="Calibri" panose="020F0502020204030204" pitchFamily="34" charset="0"/>
                <a:cs typeface="Calibri" panose="020F0502020204030204" pitchFamily="34" charset="0"/>
              </a:rPr>
              <a:t>fewer</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launches</a:t>
            </a:r>
            <a:r>
              <a:rPr lang="fr-FR" sz="1600" b="0" dirty="0">
                <a:effectLst/>
                <a:latin typeface="Calibri" panose="020F0502020204030204" pitchFamily="34" charset="0"/>
                <a:cs typeface="Calibri" panose="020F0502020204030204" pitchFamily="34" charset="0"/>
              </a:rPr>
              <a:t> and no rockets </a:t>
            </a:r>
            <a:r>
              <a:rPr lang="fr-FR" sz="1600" b="0" dirty="0" err="1">
                <a:effectLst/>
                <a:latin typeface="Calibri" panose="020F0502020204030204" pitchFamily="34" charset="0"/>
                <a:cs typeface="Calibri" panose="020F0502020204030204" pitchFamily="34" charset="0"/>
              </a:rPr>
              <a:t>launched</a:t>
            </a:r>
            <a:r>
              <a:rPr lang="fr-FR" sz="1600" b="0" dirty="0">
                <a:effectLst/>
                <a:latin typeface="Calibri" panose="020F0502020204030204" pitchFamily="34" charset="0"/>
                <a:cs typeface="Calibri" panose="020F0502020204030204" pitchFamily="34" charset="0"/>
              </a:rPr>
              <a:t> for </a:t>
            </a:r>
            <a:r>
              <a:rPr lang="fr-FR" sz="1600" b="0" dirty="0" err="1">
                <a:effectLst/>
                <a:latin typeface="Calibri" panose="020F0502020204030204" pitchFamily="34" charset="0"/>
                <a:cs typeface="Calibri" panose="020F0502020204030204" pitchFamily="34" charset="0"/>
              </a:rPr>
              <a:t>heavy</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payload</a:t>
            </a:r>
            <a:r>
              <a:rPr lang="fr-FR" sz="1600" b="0" dirty="0">
                <a:effectLst/>
                <a:latin typeface="Calibri" panose="020F0502020204030204" pitchFamily="34" charset="0"/>
                <a:cs typeface="Calibri" panose="020F0502020204030204" pitchFamily="34" charset="0"/>
              </a:rPr>
              <a:t> mass (</a:t>
            </a:r>
            <a:r>
              <a:rPr lang="fr-FR" sz="1600" b="0" dirty="0" err="1">
                <a:effectLst/>
                <a:latin typeface="Calibri" panose="020F0502020204030204" pitchFamily="34" charset="0"/>
                <a:cs typeface="Calibri" panose="020F0502020204030204" pitchFamily="34" charset="0"/>
              </a:rPr>
              <a:t>greater</a:t>
            </a:r>
            <a:r>
              <a:rPr lang="fr-FR" sz="1600" b="0" dirty="0">
                <a:effectLst/>
                <a:latin typeface="Calibri" panose="020F0502020204030204" pitchFamily="34" charset="0"/>
                <a:cs typeface="Calibri" panose="020F0502020204030204" pitchFamily="34" charset="0"/>
              </a:rPr>
              <a:t> </a:t>
            </a:r>
            <a:r>
              <a:rPr lang="fr-FR" sz="1600" b="0" dirty="0" err="1">
                <a:effectLst/>
                <a:latin typeface="Calibri" panose="020F0502020204030204" pitchFamily="34" charset="0"/>
                <a:cs typeface="Calibri" panose="020F0502020204030204" pitchFamily="34" charset="0"/>
              </a:rPr>
              <a:t>than</a:t>
            </a:r>
            <a:r>
              <a:rPr lang="fr-FR" sz="1600" b="0" dirty="0">
                <a:effectLst/>
                <a:latin typeface="Calibri" panose="020F0502020204030204" pitchFamily="34" charset="0"/>
                <a:cs typeface="Calibri" panose="020F0502020204030204" pitchFamily="34" charset="0"/>
              </a:rPr>
              <a:t> 10000).</a:t>
            </a:r>
          </a:p>
        </p:txBody>
      </p:sp>
      <p:cxnSp>
        <p:nvCxnSpPr>
          <p:cNvPr id="8" name="Connecteur droit 7">
            <a:extLst>
              <a:ext uri="{FF2B5EF4-FFF2-40B4-BE49-F238E27FC236}">
                <a16:creationId xmlns:a16="http://schemas.microsoft.com/office/drawing/2014/main" id="{FB2C6099-114A-DB86-CA5B-A672CC8B657C}"/>
              </a:ext>
            </a:extLst>
          </p:cNvPr>
          <p:cNvCxnSpPr>
            <a:cxnSpLocks/>
          </p:cNvCxnSpPr>
          <p:nvPr/>
        </p:nvCxnSpPr>
        <p:spPr>
          <a:xfrm>
            <a:off x="608085" y="5204468"/>
            <a:ext cx="0" cy="487209"/>
          </a:xfrm>
          <a:prstGeom prst="line">
            <a:avLst/>
          </a:prstGeom>
          <a:ln w="28575">
            <a:solidFill>
              <a:schemeClr val="accent1"/>
            </a:solidFill>
          </a:ln>
        </p:spPr>
        <p:style>
          <a:lnRef idx="1">
            <a:schemeClr val="accent6"/>
          </a:lnRef>
          <a:fillRef idx="0">
            <a:schemeClr val="accent6"/>
          </a:fillRef>
          <a:effectRef idx="0">
            <a:schemeClr val="accent6"/>
          </a:effectRef>
          <a:fontRef idx="minor">
            <a:schemeClr val="tx1"/>
          </a:fontRef>
        </p:style>
      </p:cxnSp>
      <p:pic>
        <p:nvPicPr>
          <p:cNvPr id="9" name="Image 8">
            <a:extLst>
              <a:ext uri="{FF2B5EF4-FFF2-40B4-BE49-F238E27FC236}">
                <a16:creationId xmlns:a16="http://schemas.microsoft.com/office/drawing/2014/main" id="{3D2F2130-1C11-8B5B-AC23-045E9E7E74F2}"/>
              </a:ext>
            </a:extLst>
          </p:cNvPr>
          <p:cNvPicPr>
            <a:picLocks noChangeAspect="1"/>
          </p:cNvPicPr>
          <p:nvPr/>
        </p:nvPicPr>
        <p:blipFill>
          <a:blip r:embed="rId3"/>
          <a:stretch>
            <a:fillRect/>
          </a:stretch>
        </p:blipFill>
        <p:spPr>
          <a:xfrm>
            <a:off x="608085" y="2536604"/>
            <a:ext cx="10975830" cy="2334554"/>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sp>
        <p:nvSpPr>
          <p:cNvPr id="2" name="Content Placeholder 4">
            <a:extLst>
              <a:ext uri="{FF2B5EF4-FFF2-40B4-BE49-F238E27FC236}">
                <a16:creationId xmlns:a16="http://schemas.microsoft.com/office/drawing/2014/main" id="{F9735BCC-F50F-F2CC-09E9-A2D9DCE0A7BD}"/>
              </a:ext>
            </a:extLst>
          </p:cNvPr>
          <p:cNvSpPr txBox="1">
            <a:spLocks/>
          </p:cNvSpPr>
          <p:nvPr/>
        </p:nvSpPr>
        <p:spPr>
          <a:xfrm>
            <a:off x="770009" y="1317260"/>
            <a:ext cx="10947857" cy="509336"/>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Calibri" panose="020F0502020204030204" pitchFamily="34" charset="0"/>
                <a:cs typeface="Calibri" panose="020F0502020204030204" pitchFamily="34" charset="0"/>
              </a:rPr>
              <a:t>Another factor seems to come into play when explaining landing success, which is Orbit type as we can see in the bar chart below :</a:t>
            </a:r>
          </a:p>
        </p:txBody>
      </p:sp>
      <p:sp>
        <p:nvSpPr>
          <p:cNvPr id="6" name="ZoneTexte 5">
            <a:extLst>
              <a:ext uri="{FF2B5EF4-FFF2-40B4-BE49-F238E27FC236}">
                <a16:creationId xmlns:a16="http://schemas.microsoft.com/office/drawing/2014/main" id="{C5C5F1B7-6D49-CCC7-65F3-795D68C0FFEA}"/>
              </a:ext>
            </a:extLst>
          </p:cNvPr>
          <p:cNvSpPr txBox="1"/>
          <p:nvPr/>
        </p:nvSpPr>
        <p:spPr>
          <a:xfrm>
            <a:off x="6147136" y="1980314"/>
            <a:ext cx="5570729" cy="3378169"/>
          </a:xfrm>
          <a:prstGeom prst="rect">
            <a:avLst/>
          </a:prstGeom>
          <a:noFill/>
        </p:spPr>
        <p:txBody>
          <a:bodyPr wrap="square" numCol="1" rtlCol="0">
            <a:spAutoFit/>
          </a:bodyPr>
          <a:lstStyle/>
          <a:p>
            <a:pPr algn="just">
              <a:lnSpc>
                <a:spcPct val="150000"/>
              </a:lnSpc>
            </a:pPr>
            <a:r>
              <a:rPr lang="fr-FR" sz="1600" b="1" u="sng" dirty="0"/>
              <a:t>Observations :</a:t>
            </a:r>
          </a:p>
          <a:p>
            <a:pPr marL="285750" indent="-285750" algn="just">
              <a:lnSpc>
                <a:spcPct val="150000"/>
              </a:lnSpc>
              <a:buFont typeface="Arial" panose="020B0604020202020204" pitchFamily="34" charset="0"/>
              <a:buChar char="•"/>
            </a:pPr>
            <a:r>
              <a:rPr lang="fr-FR" sz="1600" dirty="0"/>
              <a:t>4 </a:t>
            </a:r>
            <a:r>
              <a:rPr lang="fr-FR" sz="1600" dirty="0" err="1"/>
              <a:t>orbit</a:t>
            </a:r>
            <a:r>
              <a:rPr lang="fr-FR" sz="1600" dirty="0"/>
              <a:t> types </a:t>
            </a:r>
            <a:r>
              <a:rPr lang="fr-FR" sz="1600" dirty="0" err="1"/>
              <a:t>seem</a:t>
            </a:r>
            <a:r>
              <a:rPr lang="fr-FR" sz="1600" dirty="0"/>
              <a:t> to have a </a:t>
            </a:r>
            <a:r>
              <a:rPr lang="fr-FR" sz="1600" dirty="0" err="1"/>
              <a:t>perfect</a:t>
            </a:r>
            <a:r>
              <a:rPr lang="fr-FR" sz="1600" dirty="0"/>
              <a:t> 100% </a:t>
            </a:r>
            <a:r>
              <a:rPr lang="fr-FR" sz="1600" dirty="0" err="1"/>
              <a:t>success</a:t>
            </a:r>
            <a:r>
              <a:rPr lang="fr-FR" sz="1600" dirty="0"/>
              <a:t> rate, </a:t>
            </a:r>
            <a:r>
              <a:rPr lang="fr-FR" sz="1600" dirty="0" err="1"/>
              <a:t>which</a:t>
            </a:r>
            <a:r>
              <a:rPr lang="fr-FR" sz="1600" dirty="0"/>
              <a:t> shows </a:t>
            </a:r>
            <a:r>
              <a:rPr lang="fr-FR" sz="1600" dirty="0" err="1"/>
              <a:t>that</a:t>
            </a:r>
            <a:r>
              <a:rPr lang="fr-FR" sz="1600" dirty="0"/>
              <a:t> </a:t>
            </a:r>
            <a:r>
              <a:rPr lang="fr-FR" sz="1600" dirty="0" err="1"/>
              <a:t>some</a:t>
            </a:r>
            <a:r>
              <a:rPr lang="fr-FR" sz="1600" dirty="0"/>
              <a:t> </a:t>
            </a:r>
            <a:r>
              <a:rPr lang="fr-FR" sz="1600" dirty="0" err="1"/>
              <a:t>orbit</a:t>
            </a:r>
            <a:r>
              <a:rPr lang="fr-FR" sz="1600" dirty="0"/>
              <a:t> types carry </a:t>
            </a:r>
            <a:r>
              <a:rPr lang="fr-FR" sz="1600" dirty="0" err="1"/>
              <a:t>less</a:t>
            </a:r>
            <a:r>
              <a:rPr lang="fr-FR" sz="1600" dirty="0"/>
              <a:t>/more </a:t>
            </a:r>
            <a:r>
              <a:rPr lang="fr-FR" sz="1600" dirty="0" err="1"/>
              <a:t>risk</a:t>
            </a:r>
            <a:r>
              <a:rPr lang="fr-FR" sz="1600" dirty="0"/>
              <a:t> for landing </a:t>
            </a:r>
            <a:r>
              <a:rPr lang="fr-FR" sz="1600" dirty="0" err="1"/>
              <a:t>outcome</a:t>
            </a:r>
            <a:endParaRPr lang="fr-FR" sz="1600" dirty="0"/>
          </a:p>
          <a:p>
            <a:pPr marL="285750" indent="-285750" algn="just">
              <a:lnSpc>
                <a:spcPct val="150000"/>
              </a:lnSpc>
              <a:buFont typeface="Arial" panose="020B0604020202020204" pitchFamily="34" charset="0"/>
              <a:buChar char="•"/>
            </a:pPr>
            <a:r>
              <a:rPr lang="fr-FR" sz="1600" dirty="0"/>
              <a:t>VLEO </a:t>
            </a:r>
            <a:r>
              <a:rPr lang="fr-FR" sz="1600" dirty="0" err="1"/>
              <a:t>orbit</a:t>
            </a:r>
            <a:r>
              <a:rPr lang="fr-FR" sz="1600" dirty="0"/>
              <a:t> type shows a high </a:t>
            </a:r>
            <a:r>
              <a:rPr lang="fr-FR" sz="1600" dirty="0" err="1"/>
              <a:t>success</a:t>
            </a:r>
            <a:r>
              <a:rPr lang="fr-FR" sz="1600" dirty="0"/>
              <a:t> rate </a:t>
            </a:r>
            <a:r>
              <a:rPr lang="fr-FR" sz="1600" dirty="0" err="1"/>
              <a:t>around</a:t>
            </a:r>
            <a:r>
              <a:rPr lang="fr-FR" sz="1600" dirty="0"/>
              <a:t> 85% </a:t>
            </a:r>
            <a:r>
              <a:rPr lang="fr-FR" sz="1600" dirty="0" err="1"/>
              <a:t>success</a:t>
            </a:r>
            <a:r>
              <a:rPr lang="fr-FR" sz="1600" dirty="0"/>
              <a:t> rate</a:t>
            </a:r>
          </a:p>
          <a:p>
            <a:pPr marL="285750" indent="-285750" algn="just">
              <a:lnSpc>
                <a:spcPct val="150000"/>
              </a:lnSpc>
              <a:buFont typeface="Arial" panose="020B0604020202020204" pitchFamily="34" charset="0"/>
              <a:buChar char="•"/>
            </a:pPr>
            <a:r>
              <a:rPr lang="fr-FR" sz="1600" dirty="0"/>
              <a:t>4 </a:t>
            </a:r>
            <a:r>
              <a:rPr lang="fr-FR" sz="1600" dirty="0" err="1"/>
              <a:t>orbit</a:t>
            </a:r>
            <a:r>
              <a:rPr lang="fr-FR" sz="1600" dirty="0"/>
              <a:t> types </a:t>
            </a:r>
            <a:r>
              <a:rPr lang="fr-FR" sz="1600" dirty="0" err="1"/>
              <a:t>compete</a:t>
            </a:r>
            <a:r>
              <a:rPr lang="fr-FR" sz="1600" dirty="0"/>
              <a:t> in the </a:t>
            </a:r>
            <a:r>
              <a:rPr lang="fr-FR" sz="1600" dirty="0" err="1"/>
              <a:t>same</a:t>
            </a:r>
            <a:r>
              <a:rPr lang="fr-FR" sz="1600" dirty="0"/>
              <a:t> range of </a:t>
            </a:r>
            <a:r>
              <a:rPr lang="fr-FR" sz="1600" dirty="0" err="1"/>
              <a:t>success</a:t>
            </a:r>
            <a:r>
              <a:rPr lang="fr-FR" sz="1600" dirty="0"/>
              <a:t> rate </a:t>
            </a:r>
            <a:r>
              <a:rPr lang="fr-FR" sz="1600" dirty="0" err="1"/>
              <a:t>around</a:t>
            </a:r>
            <a:r>
              <a:rPr lang="fr-FR" sz="1600" dirty="0"/>
              <a:t> 60-70%</a:t>
            </a:r>
          </a:p>
          <a:p>
            <a:pPr marL="285750" indent="-285750" algn="just">
              <a:lnSpc>
                <a:spcPct val="150000"/>
              </a:lnSpc>
              <a:buFont typeface="Arial" panose="020B0604020202020204" pitchFamily="34" charset="0"/>
              <a:buChar char="•"/>
            </a:pPr>
            <a:r>
              <a:rPr lang="fr-FR" sz="1600" dirty="0" err="1"/>
              <a:t>Finally</a:t>
            </a:r>
            <a:r>
              <a:rPr lang="fr-FR" sz="1600" dirty="0"/>
              <a:t>, </a:t>
            </a:r>
            <a:r>
              <a:rPr lang="fr-FR" sz="1600" dirty="0" err="1"/>
              <a:t>GTO’s</a:t>
            </a:r>
            <a:r>
              <a:rPr lang="fr-FR" sz="1600" dirty="0"/>
              <a:t> </a:t>
            </a:r>
            <a:r>
              <a:rPr lang="fr-FR" sz="1600" dirty="0" err="1"/>
              <a:t>success</a:t>
            </a:r>
            <a:r>
              <a:rPr lang="fr-FR" sz="1600" dirty="0"/>
              <a:t> rate </a:t>
            </a:r>
            <a:r>
              <a:rPr lang="fr-FR" sz="1600" dirty="0" err="1"/>
              <a:t>is</a:t>
            </a:r>
            <a:r>
              <a:rPr lang="fr-FR" sz="1600" dirty="0"/>
              <a:t> the </a:t>
            </a:r>
            <a:r>
              <a:rPr lang="fr-FR" sz="1600" dirty="0" err="1"/>
              <a:t>lowest</a:t>
            </a:r>
            <a:r>
              <a:rPr lang="fr-FR" sz="1600" dirty="0"/>
              <a:t>  at about 53%</a:t>
            </a:r>
          </a:p>
        </p:txBody>
      </p:sp>
      <p:pic>
        <p:nvPicPr>
          <p:cNvPr id="7" name="Picture 2">
            <a:extLst>
              <a:ext uri="{FF2B5EF4-FFF2-40B4-BE49-F238E27FC236}">
                <a16:creationId xmlns:a16="http://schemas.microsoft.com/office/drawing/2014/main" id="{FD6C9A44-57F5-290D-A81A-277EE655DA0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52532" y="1916740"/>
            <a:ext cx="4368165" cy="3505317"/>
          </a:xfrm>
          <a:prstGeom prst="rect">
            <a:avLst/>
          </a:prstGeom>
          <a:noFill/>
          <a:extLst>
            <a:ext uri="{909E8E84-426E-40DD-AFC4-6F175D3DCCD1}">
              <a14:hiddenFill xmlns:a14="http://schemas.microsoft.com/office/drawing/2010/main">
                <a:solidFill>
                  <a:srgbClr val="FFFFFF"/>
                </a:solidFill>
              </a14:hiddenFill>
            </a:ext>
          </a:extLst>
        </p:spPr>
      </p:pic>
      <p:sp>
        <p:nvSpPr>
          <p:cNvPr id="9" name="ZoneTexte 8">
            <a:extLst>
              <a:ext uri="{FF2B5EF4-FFF2-40B4-BE49-F238E27FC236}">
                <a16:creationId xmlns:a16="http://schemas.microsoft.com/office/drawing/2014/main" id="{35F32E3E-8038-D6E9-B834-B5A46362C32E}"/>
              </a:ext>
            </a:extLst>
          </p:cNvPr>
          <p:cNvSpPr txBox="1"/>
          <p:nvPr/>
        </p:nvSpPr>
        <p:spPr>
          <a:xfrm>
            <a:off x="770009" y="5681444"/>
            <a:ext cx="10320778" cy="830997"/>
          </a:xfrm>
          <a:prstGeom prst="rect">
            <a:avLst/>
          </a:prstGeom>
          <a:noFill/>
        </p:spPr>
        <p:txBody>
          <a:bodyPr wrap="square">
            <a:spAutoFit/>
          </a:bodyPr>
          <a:lstStyle/>
          <a:p>
            <a:r>
              <a:rPr lang="fr-FR" sz="1600" dirty="0" err="1"/>
              <a:t>We</a:t>
            </a:r>
            <a:r>
              <a:rPr lang="fr-FR" sz="1600" dirty="0"/>
              <a:t> can </a:t>
            </a:r>
            <a:r>
              <a:rPr lang="fr-FR" sz="1600" dirty="0" err="1"/>
              <a:t>infer</a:t>
            </a:r>
            <a:r>
              <a:rPr lang="fr-FR" sz="1600" dirty="0"/>
              <a:t> </a:t>
            </a:r>
            <a:r>
              <a:rPr lang="fr-FR" sz="1600" dirty="0" err="1"/>
              <a:t>that</a:t>
            </a:r>
            <a:r>
              <a:rPr lang="fr-FR" sz="1600" dirty="0"/>
              <a:t> </a:t>
            </a:r>
            <a:r>
              <a:rPr lang="fr-FR" sz="1600" dirty="0" err="1"/>
              <a:t>different</a:t>
            </a:r>
            <a:r>
              <a:rPr lang="fr-FR" sz="1600" dirty="0"/>
              <a:t> </a:t>
            </a:r>
            <a:r>
              <a:rPr lang="fr-FR" sz="1600" dirty="0" err="1"/>
              <a:t>orbit</a:t>
            </a:r>
            <a:r>
              <a:rPr lang="fr-FR" sz="1600" dirty="0"/>
              <a:t> types carry </a:t>
            </a:r>
            <a:r>
              <a:rPr lang="fr-FR" sz="1600" dirty="0" err="1"/>
              <a:t>different</a:t>
            </a:r>
            <a:r>
              <a:rPr lang="fr-FR" sz="1600" dirty="0"/>
              <a:t> </a:t>
            </a:r>
            <a:r>
              <a:rPr lang="fr-FR" sz="1600" dirty="0" err="1"/>
              <a:t>outcome</a:t>
            </a:r>
            <a:r>
              <a:rPr lang="fr-FR" sz="1600" dirty="0"/>
              <a:t> </a:t>
            </a:r>
            <a:r>
              <a:rPr lang="fr-FR" sz="1600" dirty="0" err="1"/>
              <a:t>success</a:t>
            </a:r>
            <a:r>
              <a:rPr lang="fr-FR" sz="1600" dirty="0"/>
              <a:t> </a:t>
            </a:r>
            <a:r>
              <a:rPr lang="fr-FR" sz="1600" dirty="0" err="1"/>
              <a:t>because</a:t>
            </a:r>
            <a:r>
              <a:rPr lang="fr-FR" sz="1600" dirty="0"/>
              <a:t> </a:t>
            </a:r>
            <a:r>
              <a:rPr lang="fr-FR" sz="1600" dirty="0" err="1"/>
              <a:t>they</a:t>
            </a:r>
            <a:r>
              <a:rPr lang="fr-FR" sz="1600" dirty="0"/>
              <a:t> </a:t>
            </a:r>
            <a:r>
              <a:rPr lang="fr-FR" sz="1600" dirty="0" err="1"/>
              <a:t>also</a:t>
            </a:r>
            <a:r>
              <a:rPr lang="fr-FR" sz="1600" dirty="0"/>
              <a:t> have </a:t>
            </a:r>
            <a:r>
              <a:rPr lang="fr-FR" sz="1600" dirty="0" err="1"/>
              <a:t>different</a:t>
            </a:r>
            <a:r>
              <a:rPr lang="fr-FR" sz="1600" dirty="0"/>
              <a:t> </a:t>
            </a:r>
            <a:r>
              <a:rPr lang="fr-FR" sz="1600" dirty="0" err="1"/>
              <a:t>starting</a:t>
            </a:r>
            <a:r>
              <a:rPr lang="fr-FR" sz="1600" dirty="0"/>
              <a:t> </a:t>
            </a:r>
            <a:r>
              <a:rPr lang="fr-FR" sz="1600" dirty="0" err="1"/>
              <a:t>requirements</a:t>
            </a:r>
            <a:r>
              <a:rPr lang="fr-FR" sz="1600" dirty="0"/>
              <a:t>. For instance certain </a:t>
            </a:r>
            <a:r>
              <a:rPr lang="fr-FR" sz="1600" dirty="0" err="1"/>
              <a:t>orbit</a:t>
            </a:r>
            <a:r>
              <a:rPr lang="fr-FR" sz="1600" dirty="0"/>
              <a:t> types </a:t>
            </a:r>
            <a:r>
              <a:rPr lang="fr-FR" sz="1600" dirty="0" err="1"/>
              <a:t>might</a:t>
            </a:r>
            <a:r>
              <a:rPr lang="fr-FR" sz="1600" dirty="0"/>
              <a:t> </a:t>
            </a:r>
            <a:r>
              <a:rPr lang="fr-FR" sz="1600" dirty="0" err="1"/>
              <a:t>require</a:t>
            </a:r>
            <a:r>
              <a:rPr lang="fr-FR" sz="1600" dirty="0"/>
              <a:t> a </a:t>
            </a:r>
            <a:r>
              <a:rPr lang="fr-FR" sz="1600" dirty="0" err="1"/>
              <a:t>specific</a:t>
            </a:r>
            <a:r>
              <a:rPr lang="fr-FR" sz="1600" dirty="0"/>
              <a:t> launch site to </a:t>
            </a:r>
            <a:r>
              <a:rPr lang="fr-FR" sz="1600" dirty="0" err="1"/>
              <a:t>be</a:t>
            </a:r>
            <a:r>
              <a:rPr lang="fr-FR" sz="1600" dirty="0"/>
              <a:t> </a:t>
            </a:r>
            <a:r>
              <a:rPr lang="fr-FR" sz="1600" dirty="0" err="1"/>
              <a:t>used</a:t>
            </a:r>
            <a:r>
              <a:rPr lang="fr-FR" sz="1600" dirty="0"/>
              <a:t>, or a certain </a:t>
            </a:r>
            <a:r>
              <a:rPr lang="fr-FR" sz="1600" dirty="0" err="1"/>
              <a:t>amount</a:t>
            </a:r>
            <a:r>
              <a:rPr lang="fr-FR" sz="1600" dirty="0"/>
              <a:t> of </a:t>
            </a:r>
            <a:r>
              <a:rPr lang="fr-FR" sz="1600" dirty="0" err="1"/>
              <a:t>payload</a:t>
            </a:r>
            <a:r>
              <a:rPr lang="fr-FR" sz="1600" dirty="0"/>
              <a:t> to </a:t>
            </a:r>
            <a:r>
              <a:rPr lang="fr-FR" sz="1600" dirty="0" err="1"/>
              <a:t>be</a:t>
            </a:r>
            <a:r>
              <a:rPr lang="fr-FR" sz="1600" dirty="0"/>
              <a:t> </a:t>
            </a:r>
            <a:r>
              <a:rPr lang="fr-FR" sz="1600" dirty="0" err="1"/>
              <a:t>used</a:t>
            </a:r>
            <a:r>
              <a:rPr lang="fr-FR" sz="1600" dirty="0"/>
              <a:t>, </a:t>
            </a:r>
            <a:r>
              <a:rPr lang="fr-FR" sz="1600" dirty="0" err="1"/>
              <a:t>which</a:t>
            </a:r>
            <a:r>
              <a:rPr lang="fr-FR" sz="1600" dirty="0"/>
              <a:t> can augment the </a:t>
            </a:r>
            <a:r>
              <a:rPr lang="fr-FR" sz="1600" dirty="0" err="1"/>
              <a:t>risk</a:t>
            </a:r>
            <a:r>
              <a:rPr lang="fr-FR" sz="1600" dirty="0"/>
              <a:t> of landing </a:t>
            </a:r>
            <a:r>
              <a:rPr lang="fr-FR" sz="1600" dirty="0" err="1"/>
              <a:t>failure</a:t>
            </a:r>
            <a:r>
              <a:rPr lang="fr-FR" sz="1600" dirty="0"/>
              <a:t> for the first stage.</a:t>
            </a:r>
          </a:p>
        </p:txBody>
      </p:sp>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
        <p:nvSpPr>
          <p:cNvPr id="2" name="ZoneTexte 1">
            <a:extLst>
              <a:ext uri="{FF2B5EF4-FFF2-40B4-BE49-F238E27FC236}">
                <a16:creationId xmlns:a16="http://schemas.microsoft.com/office/drawing/2014/main" id="{ED9221AB-C4C1-AA6C-219E-28A6F9E11B9D}"/>
              </a:ext>
            </a:extLst>
          </p:cNvPr>
          <p:cNvSpPr txBox="1"/>
          <p:nvPr/>
        </p:nvSpPr>
        <p:spPr>
          <a:xfrm>
            <a:off x="646112" y="4595628"/>
            <a:ext cx="10808466" cy="1397690"/>
          </a:xfrm>
          <a:prstGeom prst="rect">
            <a:avLst/>
          </a:prstGeom>
          <a:noFill/>
        </p:spPr>
        <p:txBody>
          <a:bodyPr wrap="square" numCol="1" rtlCol="0">
            <a:spAutoFit/>
          </a:bodyPr>
          <a:lstStyle/>
          <a:p>
            <a:pPr>
              <a:lnSpc>
                <a:spcPct val="150000"/>
              </a:lnSpc>
            </a:pPr>
            <a:r>
              <a:rPr lang="fr-FR" sz="1600" b="1" u="sng" dirty="0">
                <a:effectLst/>
                <a:latin typeface="Calibri" panose="020F0502020204030204" pitchFamily="34" charset="0"/>
                <a:cs typeface="Calibri" panose="020F0502020204030204" pitchFamily="34" charset="0"/>
              </a:rPr>
              <a:t>Observations :</a:t>
            </a:r>
          </a:p>
          <a:p>
            <a:pPr marL="171450" indent="-171450">
              <a:lnSpc>
                <a:spcPct val="150000"/>
              </a:lnSpc>
              <a:buFont typeface="Arial" panose="020B0604020202020204" pitchFamily="34" charset="0"/>
              <a:buChar char="•"/>
            </a:pPr>
            <a:r>
              <a:rPr lang="fr-FR" sz="1400" b="0" dirty="0">
                <a:effectLst/>
                <a:latin typeface="Calibri" panose="020F0502020204030204" pitchFamily="34" charset="0"/>
                <a:cs typeface="Calibri" panose="020F0502020204030204" pitchFamily="34" charset="0"/>
              </a:rPr>
              <a:t>For the LEO </a:t>
            </a:r>
            <a:r>
              <a:rPr lang="fr-FR" sz="1400" b="0" dirty="0" err="1">
                <a:effectLst/>
                <a:latin typeface="Calibri" panose="020F0502020204030204" pitchFamily="34" charset="0"/>
                <a:cs typeface="Calibri" panose="020F0502020204030204" pitchFamily="34" charset="0"/>
              </a:rPr>
              <a:t>orbit</a:t>
            </a:r>
            <a:r>
              <a:rPr lang="fr-FR" sz="1400" b="0" dirty="0">
                <a:effectLst/>
                <a:latin typeface="Calibri" panose="020F0502020204030204" pitchFamily="34" charset="0"/>
                <a:cs typeface="Calibri" panose="020F0502020204030204" pitchFamily="34" charset="0"/>
              </a:rPr>
              <a:t> type the </a:t>
            </a:r>
            <a:r>
              <a:rPr lang="fr-FR" sz="1400" dirty="0" err="1">
                <a:latin typeface="Calibri" panose="020F0502020204030204" pitchFamily="34" charset="0"/>
                <a:cs typeface="Calibri" panose="020F0502020204030204" pitchFamily="34" charset="0"/>
              </a:rPr>
              <a:t>s</a:t>
            </a:r>
            <a:r>
              <a:rPr lang="fr-FR" sz="1400" b="0" dirty="0" err="1">
                <a:effectLst/>
                <a:latin typeface="Calibri" panose="020F0502020204030204" pitchFamily="34" charset="0"/>
                <a:cs typeface="Calibri" panose="020F0502020204030204" pitchFamily="34" charset="0"/>
              </a:rPr>
              <a:t>uccess</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appears</a:t>
            </a:r>
            <a:r>
              <a:rPr lang="fr-FR" sz="1400" b="0" dirty="0">
                <a:effectLst/>
                <a:latin typeface="Calibri" panose="020F0502020204030204" pitchFamily="34" charset="0"/>
                <a:cs typeface="Calibri" panose="020F0502020204030204" pitchFamily="34" charset="0"/>
              </a:rPr>
              <a:t> to </a:t>
            </a:r>
            <a:r>
              <a:rPr lang="fr-FR" sz="1400" b="0" dirty="0" err="1">
                <a:effectLst/>
                <a:latin typeface="Calibri" panose="020F0502020204030204" pitchFamily="34" charset="0"/>
                <a:cs typeface="Calibri" panose="020F0502020204030204" pitchFamily="34" charset="0"/>
              </a:rPr>
              <a:t>improve</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with</a:t>
            </a:r>
            <a:r>
              <a:rPr lang="fr-FR" sz="1400" b="0" dirty="0">
                <a:effectLst/>
                <a:latin typeface="Calibri" panose="020F0502020204030204" pitchFamily="34" charset="0"/>
                <a:cs typeface="Calibri" panose="020F0502020204030204" pitchFamily="34" charset="0"/>
              </a:rPr>
              <a:t> the </a:t>
            </a:r>
            <a:r>
              <a:rPr lang="fr-FR" sz="1400" b="0" dirty="0" err="1">
                <a:effectLst/>
                <a:latin typeface="Calibri" panose="020F0502020204030204" pitchFamily="34" charset="0"/>
                <a:cs typeface="Calibri" panose="020F0502020204030204" pitchFamily="34" charset="0"/>
              </a:rPr>
              <a:t>number</a:t>
            </a:r>
            <a:r>
              <a:rPr lang="fr-FR" sz="1400" b="0" dirty="0">
                <a:effectLst/>
                <a:latin typeface="Calibri" panose="020F0502020204030204" pitchFamily="34" charset="0"/>
                <a:cs typeface="Calibri" panose="020F0502020204030204" pitchFamily="34" charset="0"/>
              </a:rPr>
              <a:t> of </a:t>
            </a:r>
            <a:r>
              <a:rPr lang="fr-FR" sz="1400" b="0" dirty="0" err="1">
                <a:effectLst/>
                <a:latin typeface="Calibri" panose="020F0502020204030204" pitchFamily="34" charset="0"/>
                <a:cs typeface="Calibri" panose="020F0502020204030204" pitchFamily="34" charset="0"/>
              </a:rPr>
              <a:t>flights</a:t>
            </a:r>
            <a:endParaRPr lang="fr-FR" sz="1400" dirty="0">
              <a:latin typeface="Calibri" panose="020F0502020204030204" pitchFamily="34" charset="0"/>
              <a:cs typeface="Calibri" panose="020F0502020204030204" pitchFamily="34" charset="0"/>
            </a:endParaRPr>
          </a:p>
          <a:p>
            <a:pPr marL="171450" indent="-171450">
              <a:lnSpc>
                <a:spcPct val="150000"/>
              </a:lnSpc>
              <a:buFont typeface="Arial" panose="020B0604020202020204" pitchFamily="34" charset="0"/>
              <a:buChar char="•"/>
            </a:pPr>
            <a:r>
              <a:rPr lang="fr-FR" sz="1400" dirty="0">
                <a:latin typeface="Calibri" panose="020F0502020204030204" pitchFamily="34" charset="0"/>
                <a:cs typeface="Calibri" panose="020F0502020204030204" pitchFamily="34" charset="0"/>
              </a:rPr>
              <a:t>O</a:t>
            </a:r>
            <a:r>
              <a:rPr lang="fr-FR" sz="1400" b="0" dirty="0">
                <a:effectLst/>
                <a:latin typeface="Calibri" panose="020F0502020204030204" pitchFamily="34" charset="0"/>
                <a:cs typeface="Calibri" panose="020F0502020204030204" pitchFamily="34" charset="0"/>
              </a:rPr>
              <a:t>n the </a:t>
            </a:r>
            <a:r>
              <a:rPr lang="fr-FR" sz="1400" b="0" dirty="0" err="1">
                <a:effectLst/>
                <a:latin typeface="Calibri" panose="020F0502020204030204" pitchFamily="34" charset="0"/>
                <a:cs typeface="Calibri" panose="020F0502020204030204" pitchFamily="34" charset="0"/>
              </a:rPr>
              <a:t>other</a:t>
            </a:r>
            <a:r>
              <a:rPr lang="fr-FR" sz="1400" b="0" dirty="0">
                <a:effectLst/>
                <a:latin typeface="Calibri" panose="020F0502020204030204" pitchFamily="34" charset="0"/>
                <a:cs typeface="Calibri" panose="020F0502020204030204" pitchFamily="34" charset="0"/>
              </a:rPr>
              <a:t> hand, </a:t>
            </a:r>
            <a:r>
              <a:rPr lang="fr-FR" sz="1400" b="0" dirty="0" err="1">
                <a:effectLst/>
                <a:latin typeface="Calibri" panose="020F0502020204030204" pitchFamily="34" charset="0"/>
                <a:cs typeface="Calibri" panose="020F0502020204030204" pitchFamily="34" charset="0"/>
              </a:rPr>
              <a:t>quantity</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seems</a:t>
            </a:r>
            <a:r>
              <a:rPr lang="fr-FR" sz="1400" b="0" dirty="0">
                <a:effectLst/>
                <a:latin typeface="Calibri" panose="020F0502020204030204" pitchFamily="34" charset="0"/>
                <a:cs typeface="Calibri" panose="020F0502020204030204" pitchFamily="34" charset="0"/>
              </a:rPr>
              <a:t> to have </a:t>
            </a:r>
            <a:r>
              <a:rPr lang="fr-FR" sz="1400" b="0" dirty="0" err="1">
                <a:effectLst/>
                <a:latin typeface="Calibri" panose="020F0502020204030204" pitchFamily="34" charset="0"/>
                <a:cs typeface="Calibri" panose="020F0502020204030204" pitchFamily="34" charset="0"/>
              </a:rPr>
              <a:t>improved</a:t>
            </a:r>
            <a:r>
              <a:rPr lang="fr-FR" sz="1400" b="0" dirty="0">
                <a:effectLst/>
                <a:latin typeface="Calibri" panose="020F0502020204030204" pitchFamily="34" charset="0"/>
                <a:cs typeface="Calibri" panose="020F0502020204030204" pitchFamily="34" charset="0"/>
              </a:rPr>
              <a:t> the </a:t>
            </a:r>
            <a:r>
              <a:rPr lang="fr-FR" sz="1400" b="0" dirty="0" err="1">
                <a:effectLst/>
                <a:latin typeface="Calibri" panose="020F0502020204030204" pitchFamily="34" charset="0"/>
                <a:cs typeface="Calibri" panose="020F0502020204030204" pitchFamily="34" charset="0"/>
              </a:rPr>
              <a:t>success</a:t>
            </a:r>
            <a:r>
              <a:rPr lang="fr-FR" sz="1400" b="0" dirty="0">
                <a:effectLst/>
                <a:latin typeface="Calibri" panose="020F0502020204030204" pitchFamily="34" charset="0"/>
                <a:cs typeface="Calibri" panose="020F0502020204030204" pitchFamily="34" charset="0"/>
              </a:rPr>
              <a:t> for the GTO </a:t>
            </a:r>
            <a:r>
              <a:rPr lang="fr-FR" sz="1400" b="0" dirty="0" err="1">
                <a:effectLst/>
                <a:latin typeface="Calibri" panose="020F0502020204030204" pitchFamily="34" charset="0"/>
                <a:cs typeface="Calibri" panose="020F0502020204030204" pitchFamily="34" charset="0"/>
              </a:rPr>
              <a:t>orbit</a:t>
            </a:r>
            <a:r>
              <a:rPr lang="fr-FR" sz="1400" dirty="0">
                <a:latin typeface="Calibri" panose="020F0502020204030204" pitchFamily="34" charset="0"/>
                <a:cs typeface="Calibri" panose="020F0502020204030204" pitchFamily="34" charset="0"/>
              </a:rPr>
              <a:t>, but the </a:t>
            </a:r>
            <a:r>
              <a:rPr lang="fr-FR" sz="1400" dirty="0" err="1">
                <a:latin typeface="Calibri" panose="020F0502020204030204" pitchFamily="34" charset="0"/>
                <a:cs typeface="Calibri" panose="020F0502020204030204" pitchFamily="34" charset="0"/>
              </a:rPr>
              <a:t>outcome</a:t>
            </a:r>
            <a:r>
              <a:rPr lang="fr-FR" sz="1400" dirty="0">
                <a:latin typeface="Calibri" panose="020F0502020204030204" pitchFamily="34" charset="0"/>
                <a:cs typeface="Calibri" panose="020F0502020204030204" pitchFamily="34" charset="0"/>
              </a:rPr>
              <a:t> of a </a:t>
            </a:r>
            <a:r>
              <a:rPr lang="fr-FR" sz="1400" dirty="0" err="1">
                <a:latin typeface="Calibri" panose="020F0502020204030204" pitchFamily="34" charset="0"/>
                <a:cs typeface="Calibri" panose="020F0502020204030204" pitchFamily="34" charset="0"/>
              </a:rPr>
              <a:t>successful</a:t>
            </a:r>
            <a:r>
              <a:rPr lang="fr-FR" sz="1400" dirty="0">
                <a:latin typeface="Calibri" panose="020F0502020204030204" pitchFamily="34" charset="0"/>
                <a:cs typeface="Calibri" panose="020F0502020204030204" pitchFamily="34" charset="0"/>
              </a:rPr>
              <a:t> landing </a:t>
            </a:r>
            <a:r>
              <a:rPr lang="fr-FR" sz="1400" dirty="0" err="1">
                <a:latin typeface="Calibri" panose="020F0502020204030204" pitchFamily="34" charset="0"/>
                <a:cs typeface="Calibri" panose="020F0502020204030204" pitchFamily="34" charset="0"/>
              </a:rPr>
              <a:t>remains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uncertain</a:t>
            </a:r>
            <a:r>
              <a:rPr lang="fr-FR" sz="1400" dirty="0">
                <a:latin typeface="Calibri" panose="020F0502020204030204" pitchFamily="34" charset="0"/>
                <a:cs typeface="Calibri" panose="020F0502020204030204" pitchFamily="34" charset="0"/>
              </a:rPr>
              <a:t> as </a:t>
            </a:r>
            <a:r>
              <a:rPr lang="fr-FR" sz="1400" dirty="0" err="1">
                <a:latin typeface="Calibri" panose="020F0502020204030204" pitchFamily="34" charset="0"/>
                <a:cs typeface="Calibri" panose="020F0502020204030204" pitchFamily="34" charset="0"/>
              </a:rPr>
              <a:t>is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shown</a:t>
            </a:r>
            <a:r>
              <a:rPr lang="fr-FR" sz="1400" dirty="0">
                <a:latin typeface="Calibri" panose="020F0502020204030204" pitchFamily="34" charset="0"/>
                <a:cs typeface="Calibri" panose="020F0502020204030204" pitchFamily="34" charset="0"/>
              </a:rPr>
              <a:t> in the </a:t>
            </a:r>
            <a:r>
              <a:rPr lang="fr-FR" sz="1400" dirty="0" err="1">
                <a:latin typeface="Calibri" panose="020F0502020204030204" pitchFamily="34" charset="0"/>
                <a:cs typeface="Calibri" panose="020F0502020204030204" pitchFamily="34" charset="0"/>
              </a:rPr>
              <a:t>results</a:t>
            </a:r>
            <a:r>
              <a:rPr lang="fr-FR" sz="1400" dirty="0">
                <a:latin typeface="Calibri" panose="020F0502020204030204" pitchFamily="34" charset="0"/>
                <a:cs typeface="Calibri" panose="020F0502020204030204" pitchFamily="34" charset="0"/>
              </a:rPr>
              <a:t> of the flight </a:t>
            </a:r>
            <a:r>
              <a:rPr lang="fr-FR" sz="1400" dirty="0" err="1">
                <a:latin typeface="Calibri" panose="020F0502020204030204" pitchFamily="34" charset="0"/>
                <a:cs typeface="Calibri" panose="020F0502020204030204" pitchFamily="34" charset="0"/>
              </a:rPr>
              <a:t>before</a:t>
            </a:r>
            <a:r>
              <a:rPr lang="fr-FR" sz="1400" dirty="0">
                <a:latin typeface="Calibri" panose="020F0502020204030204" pitchFamily="34" charset="0"/>
                <a:cs typeface="Calibri" panose="020F0502020204030204" pitchFamily="34" charset="0"/>
              </a:rPr>
              <a:t> last of </a:t>
            </a:r>
            <a:r>
              <a:rPr lang="fr-FR" sz="1400" dirty="0" err="1">
                <a:latin typeface="Calibri" panose="020F0502020204030204" pitchFamily="34" charset="0"/>
                <a:cs typeface="Calibri" panose="020F0502020204030204" pitchFamily="34" charset="0"/>
              </a:rPr>
              <a:t>this</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orbit</a:t>
            </a:r>
            <a:r>
              <a:rPr lang="fr-FR" sz="1400" dirty="0">
                <a:latin typeface="Calibri" panose="020F0502020204030204" pitchFamily="34" charset="0"/>
                <a:cs typeface="Calibri" panose="020F0502020204030204" pitchFamily="34" charset="0"/>
              </a:rPr>
              <a:t> type</a:t>
            </a:r>
            <a:endParaRPr lang="fr-FR" sz="1400" b="0" dirty="0">
              <a:effectLst/>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6CCFB96E-5289-F0F2-E011-E03F3D6FAFE5}"/>
              </a:ext>
            </a:extLst>
          </p:cNvPr>
          <p:cNvPicPr>
            <a:picLocks noChangeAspect="1"/>
          </p:cNvPicPr>
          <p:nvPr/>
        </p:nvPicPr>
        <p:blipFill>
          <a:blip r:embed="rId4"/>
          <a:stretch>
            <a:fillRect/>
          </a:stretch>
        </p:blipFill>
        <p:spPr>
          <a:xfrm>
            <a:off x="547792" y="2088891"/>
            <a:ext cx="11012030" cy="2341341"/>
          </a:xfrm>
          <a:prstGeom prst="rect">
            <a:avLst/>
          </a:prstGeom>
        </p:spPr>
      </p:pic>
      <p:sp>
        <p:nvSpPr>
          <p:cNvPr id="7" name="Content Placeholder 4">
            <a:extLst>
              <a:ext uri="{FF2B5EF4-FFF2-40B4-BE49-F238E27FC236}">
                <a16:creationId xmlns:a16="http://schemas.microsoft.com/office/drawing/2014/main" id="{A6879EAD-A770-CAE7-44B1-9C767322BB07}"/>
              </a:ext>
            </a:extLst>
          </p:cNvPr>
          <p:cNvSpPr txBox="1">
            <a:spLocks/>
          </p:cNvSpPr>
          <p:nvPr/>
        </p:nvSpPr>
        <p:spPr>
          <a:xfrm>
            <a:off x="646112" y="1344208"/>
            <a:ext cx="10789812" cy="6086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600" dirty="0">
                <a:solidFill>
                  <a:schemeClr val="accent3">
                    <a:lumMod val="25000"/>
                  </a:schemeClr>
                </a:solidFill>
                <a:latin typeface="Calibri" panose="020F0502020204030204" pitchFamily="34" charset="0"/>
                <a:cs typeface="Calibri" panose="020F0502020204030204" pitchFamily="34" charset="0"/>
              </a:rPr>
              <a:t>Watching the relationship between flight number and orbit type unveils a trend over time (especially more recently) towards Very low Earth orbit (VLEO orbit type) launches.</a:t>
            </a:r>
          </a:p>
        </p:txBody>
      </p: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sp>
        <p:nvSpPr>
          <p:cNvPr id="2" name="ZoneTexte 1">
            <a:extLst>
              <a:ext uri="{FF2B5EF4-FFF2-40B4-BE49-F238E27FC236}">
                <a16:creationId xmlns:a16="http://schemas.microsoft.com/office/drawing/2014/main" id="{21EE0585-B0B9-FD07-8516-C145C5E4B9F7}"/>
              </a:ext>
            </a:extLst>
          </p:cNvPr>
          <p:cNvSpPr txBox="1"/>
          <p:nvPr/>
        </p:nvSpPr>
        <p:spPr>
          <a:xfrm>
            <a:off x="702825" y="4538100"/>
            <a:ext cx="10700769" cy="1397690"/>
          </a:xfrm>
          <a:prstGeom prst="rect">
            <a:avLst/>
          </a:prstGeom>
          <a:noFill/>
        </p:spPr>
        <p:txBody>
          <a:bodyPr wrap="square" numCol="1" rtlCol="0">
            <a:spAutoFit/>
          </a:bodyPr>
          <a:lstStyle/>
          <a:p>
            <a:pPr>
              <a:lnSpc>
                <a:spcPct val="150000"/>
              </a:lnSpc>
            </a:pPr>
            <a:r>
              <a:rPr lang="fr-FR" sz="1600" b="1" u="sng" dirty="0">
                <a:effectLst/>
                <a:latin typeface="Calibri" panose="020F0502020204030204" pitchFamily="34" charset="0"/>
                <a:cs typeface="Calibri" panose="020F0502020204030204" pitchFamily="34" charset="0"/>
              </a:rPr>
              <a:t>Observations :</a:t>
            </a:r>
          </a:p>
          <a:p>
            <a:pPr marL="171450" indent="-171450">
              <a:lnSpc>
                <a:spcPct val="150000"/>
              </a:lnSpc>
              <a:buFont typeface="Arial" panose="020B0604020202020204" pitchFamily="34" charset="0"/>
              <a:buChar char="•"/>
            </a:pPr>
            <a:r>
              <a:rPr lang="fr-FR" sz="1400" b="0" dirty="0" err="1">
                <a:effectLst/>
                <a:latin typeface="Calibri" panose="020F0502020204030204" pitchFamily="34" charset="0"/>
                <a:cs typeface="Calibri" panose="020F0502020204030204" pitchFamily="34" charset="0"/>
              </a:rPr>
              <a:t>With</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heavy</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payloads</a:t>
            </a:r>
            <a:r>
              <a:rPr lang="fr-FR" sz="1400" b="0" dirty="0">
                <a:effectLst/>
                <a:latin typeface="Calibri" panose="020F0502020204030204" pitchFamily="34" charset="0"/>
                <a:cs typeface="Calibri" panose="020F0502020204030204" pitchFamily="34" charset="0"/>
              </a:rPr>
              <a:t> the </a:t>
            </a:r>
            <a:r>
              <a:rPr lang="fr-FR" sz="1400" b="0" dirty="0" err="1">
                <a:effectLst/>
                <a:latin typeface="Calibri" panose="020F0502020204030204" pitchFamily="34" charset="0"/>
                <a:cs typeface="Calibri" panose="020F0502020204030204" pitchFamily="34" charset="0"/>
              </a:rPr>
              <a:t>successful</a:t>
            </a:r>
            <a:r>
              <a:rPr lang="fr-FR" sz="1400" b="0" dirty="0">
                <a:effectLst/>
                <a:latin typeface="Calibri" panose="020F0502020204030204" pitchFamily="34" charset="0"/>
                <a:cs typeface="Calibri" panose="020F0502020204030204" pitchFamily="34" charset="0"/>
              </a:rPr>
              <a:t> landing or positive landing rate are </a:t>
            </a:r>
            <a:r>
              <a:rPr lang="fr-FR" sz="1400" b="0" dirty="0" err="1">
                <a:effectLst/>
                <a:latin typeface="Calibri" panose="020F0502020204030204" pitchFamily="34" charset="0"/>
                <a:cs typeface="Calibri" panose="020F0502020204030204" pitchFamily="34" charset="0"/>
              </a:rPr>
              <a:t>higher</a:t>
            </a:r>
            <a:r>
              <a:rPr lang="fr-FR" sz="1400" b="0" dirty="0">
                <a:effectLst/>
                <a:latin typeface="Calibri" panose="020F0502020204030204" pitchFamily="34" charset="0"/>
                <a:cs typeface="Calibri" panose="020F0502020204030204" pitchFamily="34" charset="0"/>
              </a:rPr>
              <a:t> for Polar, LEO and ISS.</a:t>
            </a:r>
          </a:p>
          <a:p>
            <a:pPr marL="171450" indent="-171450">
              <a:lnSpc>
                <a:spcPct val="150000"/>
              </a:lnSpc>
              <a:buFont typeface="Arial" panose="020B0604020202020204" pitchFamily="34" charset="0"/>
              <a:buChar char="•"/>
            </a:pPr>
            <a:r>
              <a:rPr lang="fr-FR" sz="1400" dirty="0">
                <a:latin typeface="Calibri" panose="020F0502020204030204" pitchFamily="34" charset="0"/>
                <a:cs typeface="Calibri" panose="020F0502020204030204" pitchFamily="34" charset="0"/>
              </a:rPr>
              <a:t>F</a:t>
            </a:r>
            <a:r>
              <a:rPr lang="fr-FR" sz="1400" b="0" dirty="0">
                <a:effectLst/>
                <a:latin typeface="Calibri" panose="020F0502020204030204" pitchFamily="34" charset="0"/>
                <a:cs typeface="Calibri" panose="020F0502020204030204" pitchFamily="34" charset="0"/>
              </a:rPr>
              <a:t>or GTO </a:t>
            </a:r>
            <a:r>
              <a:rPr lang="fr-FR" sz="1400" b="0" dirty="0" err="1">
                <a:effectLst/>
                <a:latin typeface="Calibri" panose="020F0502020204030204" pitchFamily="34" charset="0"/>
                <a:cs typeface="Calibri" panose="020F0502020204030204" pitchFamily="34" charset="0"/>
              </a:rPr>
              <a:t>we</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cannot</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distinguish</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this</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clearly</a:t>
            </a:r>
            <a:r>
              <a:rPr lang="fr-FR" sz="1400" b="0" dirty="0">
                <a:effectLst/>
                <a:latin typeface="Calibri" panose="020F0502020204030204" pitchFamily="34" charset="0"/>
                <a:cs typeface="Calibri" panose="020F0502020204030204" pitchFamily="34" charset="0"/>
              </a:rPr>
              <a:t>, as </a:t>
            </a:r>
            <a:r>
              <a:rPr lang="fr-FR" sz="1400" b="0" dirty="0" err="1">
                <a:effectLst/>
                <a:latin typeface="Calibri" panose="020F0502020204030204" pitchFamily="34" charset="0"/>
                <a:cs typeface="Calibri" panose="020F0502020204030204" pitchFamily="34" charset="0"/>
              </a:rPr>
              <a:t>both</a:t>
            </a:r>
            <a:r>
              <a:rPr lang="fr-FR" sz="1400" b="0" dirty="0">
                <a:effectLst/>
                <a:latin typeface="Calibri" panose="020F0502020204030204" pitchFamily="34" charset="0"/>
                <a:cs typeface="Calibri" panose="020F0502020204030204" pitchFamily="34" charset="0"/>
              </a:rPr>
              <a:t> positive landing rate and </a:t>
            </a:r>
            <a:r>
              <a:rPr lang="fr-FR" sz="1400" b="0" dirty="0" err="1">
                <a:effectLst/>
                <a:latin typeface="Calibri" panose="020F0502020204030204" pitchFamily="34" charset="0"/>
                <a:cs typeface="Calibri" panose="020F0502020204030204" pitchFamily="34" charset="0"/>
              </a:rPr>
              <a:t>negative</a:t>
            </a:r>
            <a:r>
              <a:rPr lang="fr-FR" sz="1400" b="0" dirty="0">
                <a:effectLst/>
                <a:latin typeface="Calibri" panose="020F0502020204030204" pitchFamily="34" charset="0"/>
                <a:cs typeface="Calibri" panose="020F0502020204030204" pitchFamily="34" charset="0"/>
              </a:rPr>
              <a:t> landing (</a:t>
            </a:r>
            <a:r>
              <a:rPr lang="fr-FR" sz="1400" b="0" dirty="0" err="1">
                <a:effectLst/>
                <a:latin typeface="Calibri" panose="020F0502020204030204" pitchFamily="34" charset="0"/>
                <a:cs typeface="Calibri" panose="020F0502020204030204" pitchFamily="34" charset="0"/>
              </a:rPr>
              <a:t>unsuccessful</a:t>
            </a:r>
            <a:r>
              <a:rPr lang="fr-FR" sz="1400" b="0" dirty="0">
                <a:effectLst/>
                <a:latin typeface="Calibri" panose="020F0502020204030204" pitchFamily="34" charset="0"/>
                <a:cs typeface="Calibri" panose="020F0502020204030204" pitchFamily="34" charset="0"/>
              </a:rPr>
              <a:t> missions) are </a:t>
            </a:r>
            <a:r>
              <a:rPr lang="fr-FR" sz="1400" b="0" dirty="0" err="1">
                <a:effectLst/>
                <a:latin typeface="Calibri" panose="020F0502020204030204" pitchFamily="34" charset="0"/>
                <a:cs typeface="Calibri" panose="020F0502020204030204" pitchFamily="34" charset="0"/>
              </a:rPr>
              <a:t>both</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equally</a:t>
            </a:r>
            <a:r>
              <a:rPr lang="fr-FR" sz="1400" b="0" dirty="0">
                <a:effectLst/>
                <a:latin typeface="Calibri" panose="020F0502020204030204" pitchFamily="34" charset="0"/>
                <a:cs typeface="Calibri" panose="020F0502020204030204" pitchFamily="34" charset="0"/>
              </a:rPr>
              <a:t> </a:t>
            </a:r>
            <a:r>
              <a:rPr lang="fr-FR" sz="1400" b="0" dirty="0" err="1">
                <a:effectLst/>
                <a:latin typeface="Calibri" panose="020F0502020204030204" pitchFamily="34" charset="0"/>
                <a:cs typeface="Calibri" panose="020F0502020204030204" pitchFamily="34" charset="0"/>
              </a:rPr>
              <a:t>displayed</a:t>
            </a:r>
            <a:r>
              <a:rPr lang="fr-FR" sz="1400" dirty="0">
                <a:latin typeface="Calibri" panose="020F0502020204030204" pitchFamily="34" charset="0"/>
                <a:cs typeface="Calibri" panose="020F0502020204030204" pitchFamily="34" charset="0"/>
              </a:rPr>
              <a:t> for the </a:t>
            </a:r>
            <a:r>
              <a:rPr lang="fr-FR" sz="1400" dirty="0" err="1">
                <a:latin typeface="Calibri" panose="020F0502020204030204" pitchFamily="34" charset="0"/>
                <a:cs typeface="Calibri" panose="020F0502020204030204" pitchFamily="34" charset="0"/>
              </a:rPr>
              <a:t>same</a:t>
            </a:r>
            <a:r>
              <a:rPr lang="fr-FR" sz="1400" dirty="0">
                <a:latin typeface="Calibri" panose="020F0502020204030204" pitchFamily="34" charset="0"/>
                <a:cs typeface="Calibri" panose="020F0502020204030204" pitchFamily="34" charset="0"/>
              </a:rPr>
              <a:t> </a:t>
            </a:r>
            <a:r>
              <a:rPr lang="fr-FR" sz="1400" dirty="0" err="1">
                <a:latin typeface="Calibri" panose="020F0502020204030204" pitchFamily="34" charset="0"/>
                <a:cs typeface="Calibri" panose="020F0502020204030204" pitchFamily="34" charset="0"/>
              </a:rPr>
              <a:t>payload</a:t>
            </a:r>
            <a:r>
              <a:rPr lang="fr-FR" sz="1400" dirty="0">
                <a:latin typeface="Calibri" panose="020F0502020204030204" pitchFamily="34" charset="0"/>
                <a:cs typeface="Calibri" panose="020F0502020204030204" pitchFamily="34" charset="0"/>
              </a:rPr>
              <a:t> mass</a:t>
            </a:r>
            <a:endParaRPr lang="fr-FR" sz="1400" b="0" dirty="0">
              <a:effectLst/>
              <a:latin typeface="Calibri" panose="020F0502020204030204" pitchFamily="34" charset="0"/>
              <a:cs typeface="Calibri" panose="020F0502020204030204" pitchFamily="34" charset="0"/>
            </a:endParaRPr>
          </a:p>
        </p:txBody>
      </p:sp>
      <p:pic>
        <p:nvPicPr>
          <p:cNvPr id="6" name="Image 5">
            <a:extLst>
              <a:ext uri="{FF2B5EF4-FFF2-40B4-BE49-F238E27FC236}">
                <a16:creationId xmlns:a16="http://schemas.microsoft.com/office/drawing/2014/main" id="{D58C7EA8-522A-CBF8-CC6E-6062473A5076}"/>
              </a:ext>
            </a:extLst>
          </p:cNvPr>
          <p:cNvPicPr>
            <a:picLocks noChangeAspect="1"/>
          </p:cNvPicPr>
          <p:nvPr/>
        </p:nvPicPr>
        <p:blipFill>
          <a:blip r:embed="rId3"/>
          <a:stretch>
            <a:fillRect/>
          </a:stretch>
        </p:blipFill>
        <p:spPr>
          <a:xfrm>
            <a:off x="683125" y="2044121"/>
            <a:ext cx="10825749" cy="2301735"/>
          </a:xfrm>
          <a:prstGeom prst="rect">
            <a:avLst/>
          </a:prstGeom>
        </p:spPr>
      </p:pic>
      <p:sp>
        <p:nvSpPr>
          <p:cNvPr id="7" name="Content Placeholder 4">
            <a:extLst>
              <a:ext uri="{FF2B5EF4-FFF2-40B4-BE49-F238E27FC236}">
                <a16:creationId xmlns:a16="http://schemas.microsoft.com/office/drawing/2014/main" id="{908EFB03-D5DA-738C-27DB-D03FFB73D4ED}"/>
              </a:ext>
            </a:extLst>
          </p:cNvPr>
          <p:cNvSpPr txBox="1">
            <a:spLocks/>
          </p:cNvSpPr>
          <p:nvPr/>
        </p:nvSpPr>
        <p:spPr>
          <a:xfrm>
            <a:off x="702825" y="1344208"/>
            <a:ext cx="10789812" cy="608675"/>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Font typeface="Arial" panose="020B0604020202020204" pitchFamily="34" charset="0"/>
              <a:buNone/>
            </a:pPr>
            <a:r>
              <a:rPr lang="en-US" sz="1500" dirty="0">
                <a:solidFill>
                  <a:schemeClr val="accent3">
                    <a:lumMod val="25000"/>
                  </a:schemeClr>
                </a:solidFill>
                <a:latin typeface="Calibri" panose="020F0502020204030204" pitchFamily="34" charset="0"/>
                <a:cs typeface="Calibri" panose="020F0502020204030204" pitchFamily="34" charset="0"/>
              </a:rPr>
              <a:t>The scatter chart for the relationship between payload and orbit type shows evidence for a positive correlation between the 2 features; each orbit type requires a certain amounts of payload and the higher the orbit, the bigger the payload.</a:t>
            </a:r>
          </a:p>
        </p:txBody>
      </p: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7AB66036-7AD2-74DB-829F-D681242453A9}"/>
              </a:ext>
            </a:extLst>
          </p:cNvPr>
          <p:cNvPicPr>
            <a:picLocks noChangeAspect="1"/>
          </p:cNvPicPr>
          <p:nvPr/>
        </p:nvPicPr>
        <p:blipFill>
          <a:blip r:embed="rId3"/>
          <a:stretch>
            <a:fillRect/>
          </a:stretch>
        </p:blipFill>
        <p:spPr>
          <a:xfrm>
            <a:off x="973394" y="2227580"/>
            <a:ext cx="4212625" cy="3380501"/>
          </a:xfrm>
          <a:prstGeom prst="rect">
            <a:avLst/>
          </a:prstGeom>
        </p:spPr>
      </p:pic>
      <p:sp>
        <p:nvSpPr>
          <p:cNvPr id="8" name="ZoneTexte 7">
            <a:extLst>
              <a:ext uri="{FF2B5EF4-FFF2-40B4-BE49-F238E27FC236}">
                <a16:creationId xmlns:a16="http://schemas.microsoft.com/office/drawing/2014/main" id="{B7242EC1-0421-C5B3-F22E-857D7ED4B05F}"/>
              </a:ext>
            </a:extLst>
          </p:cNvPr>
          <p:cNvSpPr txBox="1"/>
          <p:nvPr/>
        </p:nvSpPr>
        <p:spPr>
          <a:xfrm>
            <a:off x="855405" y="1502471"/>
            <a:ext cx="10430205" cy="369332"/>
          </a:xfrm>
          <a:prstGeom prst="rect">
            <a:avLst/>
          </a:prstGeom>
          <a:noFill/>
        </p:spPr>
        <p:txBody>
          <a:bodyPr wrap="square">
            <a:spAutoFit/>
          </a:bodyPr>
          <a:lstStyle/>
          <a:p>
            <a:r>
              <a:rPr lang="en-US" dirty="0">
                <a:solidFill>
                  <a:schemeClr val="accent3">
                    <a:lumMod val="25000"/>
                  </a:schemeClr>
                </a:solidFill>
                <a:latin typeface="Calibri" panose="020F0502020204030204" pitchFamily="34" charset="0"/>
                <a:cs typeface="Calibri" panose="020F0502020204030204" pitchFamily="34" charset="0"/>
              </a:rPr>
              <a:t>W</a:t>
            </a:r>
            <a:r>
              <a:rPr lang="en-US" sz="1800" dirty="0">
                <a:solidFill>
                  <a:schemeClr val="accent3">
                    <a:lumMod val="25000"/>
                  </a:schemeClr>
                </a:solidFill>
                <a:latin typeface="Calibri" panose="020F0502020204030204" pitchFamily="34" charset="0"/>
                <a:cs typeface="Calibri" panose="020F0502020204030204" pitchFamily="34" charset="0"/>
              </a:rPr>
              <a:t>ith time (i.e. increasing flight number) success seems to have been drastically improved, starting from 2013.</a:t>
            </a:r>
            <a:endParaRPr lang="fr-FR" dirty="0">
              <a:latin typeface="Calibri" panose="020F0502020204030204" pitchFamily="34" charset="0"/>
              <a:cs typeface="Calibri" panose="020F0502020204030204" pitchFamily="34" charset="0"/>
            </a:endParaRPr>
          </a:p>
        </p:txBody>
      </p:sp>
      <p:sp>
        <p:nvSpPr>
          <p:cNvPr id="9" name="ZoneTexte 8">
            <a:extLst>
              <a:ext uri="{FF2B5EF4-FFF2-40B4-BE49-F238E27FC236}">
                <a16:creationId xmlns:a16="http://schemas.microsoft.com/office/drawing/2014/main" id="{4AA70214-67AE-6B1A-7547-5656CE2855BB}"/>
              </a:ext>
            </a:extLst>
          </p:cNvPr>
          <p:cNvSpPr txBox="1"/>
          <p:nvPr/>
        </p:nvSpPr>
        <p:spPr>
          <a:xfrm>
            <a:off x="5547367" y="2226120"/>
            <a:ext cx="5570729" cy="2321020"/>
          </a:xfrm>
          <a:prstGeom prst="rect">
            <a:avLst/>
          </a:prstGeom>
          <a:noFill/>
        </p:spPr>
        <p:txBody>
          <a:bodyPr wrap="square" numCol="1" rtlCol="0">
            <a:spAutoFit/>
          </a:bodyPr>
          <a:lstStyle/>
          <a:p>
            <a:pPr algn="just">
              <a:lnSpc>
                <a:spcPct val="150000"/>
              </a:lnSpc>
            </a:pPr>
            <a:r>
              <a:rPr lang="fr-FR" sz="1400" b="1" u="sng" dirty="0"/>
              <a:t>Observations :</a:t>
            </a:r>
          </a:p>
          <a:p>
            <a:pPr marL="285750" indent="-285750" algn="just">
              <a:lnSpc>
                <a:spcPct val="150000"/>
              </a:lnSpc>
              <a:buFont typeface="Arial" panose="020B0604020202020204" pitchFamily="34" charset="0"/>
              <a:buChar char="•"/>
            </a:pPr>
            <a:r>
              <a:rPr lang="fr-FR" sz="1400" dirty="0"/>
              <a:t>Over the first 3 </a:t>
            </a:r>
            <a:r>
              <a:rPr lang="fr-FR" sz="1400" dirty="0" err="1"/>
              <a:t>years</a:t>
            </a:r>
            <a:r>
              <a:rPr lang="fr-FR" sz="1400" dirty="0"/>
              <a:t>, no landing of the first stage </a:t>
            </a:r>
            <a:r>
              <a:rPr lang="fr-FR" sz="1400" dirty="0" err="1"/>
              <a:t>was</a:t>
            </a:r>
            <a:r>
              <a:rPr lang="fr-FR" sz="1400" dirty="0"/>
              <a:t> </a:t>
            </a:r>
            <a:r>
              <a:rPr lang="fr-FR" sz="1400" dirty="0" err="1"/>
              <a:t>successful</a:t>
            </a:r>
            <a:r>
              <a:rPr lang="fr-FR" sz="1400" dirty="0"/>
              <a:t> </a:t>
            </a:r>
          </a:p>
          <a:p>
            <a:pPr marL="285750" indent="-285750" algn="just">
              <a:lnSpc>
                <a:spcPct val="150000"/>
              </a:lnSpc>
              <a:buFont typeface="Arial" panose="020B0604020202020204" pitchFamily="34" charset="0"/>
              <a:buChar char="•"/>
            </a:pPr>
            <a:r>
              <a:rPr lang="fr-FR" sz="1400" dirty="0" err="1"/>
              <a:t>After</a:t>
            </a:r>
            <a:r>
              <a:rPr lang="fr-FR" sz="1400" dirty="0"/>
              <a:t> 2013 landing </a:t>
            </a:r>
            <a:r>
              <a:rPr lang="fr-FR" sz="1400" dirty="0" err="1"/>
              <a:t>success</a:t>
            </a:r>
            <a:r>
              <a:rPr lang="fr-FR" sz="1400" dirty="0"/>
              <a:t> rate has </a:t>
            </a:r>
            <a:r>
              <a:rPr lang="fr-FR" sz="1400" dirty="0" err="1"/>
              <a:t>drastically</a:t>
            </a:r>
            <a:r>
              <a:rPr lang="fr-FR" sz="1400" dirty="0"/>
              <a:t> been </a:t>
            </a:r>
            <a:r>
              <a:rPr lang="fr-FR" sz="1400" dirty="0" err="1"/>
              <a:t>improved</a:t>
            </a:r>
            <a:r>
              <a:rPr lang="fr-FR" sz="1400" dirty="0"/>
              <a:t> and has </a:t>
            </a:r>
            <a:r>
              <a:rPr lang="fr-FR" sz="1400" dirty="0" err="1"/>
              <a:t>overall</a:t>
            </a:r>
            <a:r>
              <a:rPr lang="fr-FR" sz="1400" dirty="0"/>
              <a:t> </a:t>
            </a:r>
            <a:r>
              <a:rPr lang="fr-FR" sz="1400" dirty="0" err="1"/>
              <a:t>followed</a:t>
            </a:r>
            <a:r>
              <a:rPr lang="fr-FR" sz="1400" dirty="0"/>
              <a:t> a positive/</a:t>
            </a:r>
            <a:r>
              <a:rPr lang="fr-FR" sz="1400" dirty="0" err="1"/>
              <a:t>upward</a:t>
            </a:r>
            <a:r>
              <a:rPr lang="fr-FR" sz="1400" dirty="0"/>
              <a:t> trend</a:t>
            </a:r>
          </a:p>
          <a:p>
            <a:pPr marL="285750" indent="-285750" algn="just">
              <a:lnSpc>
                <a:spcPct val="150000"/>
              </a:lnSpc>
              <a:buFont typeface="Arial" panose="020B0604020202020204" pitchFamily="34" charset="0"/>
              <a:buChar char="•"/>
            </a:pPr>
            <a:r>
              <a:rPr lang="fr-FR" sz="1400" dirty="0"/>
              <a:t>A drop in </a:t>
            </a:r>
            <a:r>
              <a:rPr lang="fr-FR" sz="1400" dirty="0" err="1"/>
              <a:t>success</a:t>
            </a:r>
            <a:r>
              <a:rPr lang="fr-FR" sz="1400" dirty="0"/>
              <a:t> rate </a:t>
            </a:r>
            <a:r>
              <a:rPr lang="fr-FR" sz="1400" dirty="0" err="1"/>
              <a:t>from</a:t>
            </a:r>
            <a:r>
              <a:rPr lang="fr-FR" sz="1400" dirty="0"/>
              <a:t> </a:t>
            </a:r>
            <a:r>
              <a:rPr lang="fr-FR" sz="1400" b="0" i="0" dirty="0">
                <a:solidFill>
                  <a:srgbClr val="040C28"/>
                </a:solidFill>
                <a:effectLst/>
                <a:latin typeface="Google Sans"/>
              </a:rPr>
              <a:t>≈ 80% to ≈60% can </a:t>
            </a:r>
            <a:r>
              <a:rPr lang="fr-FR" sz="1400" b="0" i="0" dirty="0" err="1">
                <a:solidFill>
                  <a:srgbClr val="040C28"/>
                </a:solidFill>
                <a:effectLst/>
                <a:latin typeface="Google Sans"/>
              </a:rPr>
              <a:t>be</a:t>
            </a:r>
            <a:r>
              <a:rPr lang="fr-FR" sz="1400" b="0" i="0" dirty="0">
                <a:solidFill>
                  <a:srgbClr val="040C28"/>
                </a:solidFill>
                <a:effectLst/>
                <a:latin typeface="Google Sans"/>
              </a:rPr>
              <a:t> </a:t>
            </a:r>
            <a:r>
              <a:rPr lang="fr-FR" sz="1400" b="0" i="0" dirty="0" err="1">
                <a:solidFill>
                  <a:srgbClr val="040C28"/>
                </a:solidFill>
                <a:effectLst/>
                <a:latin typeface="Google Sans"/>
              </a:rPr>
              <a:t>seen</a:t>
            </a:r>
            <a:r>
              <a:rPr lang="fr-FR" sz="1400" b="0" i="0" dirty="0">
                <a:solidFill>
                  <a:srgbClr val="040C28"/>
                </a:solidFill>
                <a:effectLst/>
                <a:latin typeface="Google Sans"/>
              </a:rPr>
              <a:t> right </a:t>
            </a:r>
            <a:r>
              <a:rPr lang="fr-FR" sz="1400" b="0" i="0" dirty="0" err="1">
                <a:solidFill>
                  <a:srgbClr val="040C28"/>
                </a:solidFill>
                <a:effectLst/>
                <a:latin typeface="Google Sans"/>
              </a:rPr>
              <a:t>around</a:t>
            </a:r>
            <a:r>
              <a:rPr lang="fr-FR" sz="1400" b="0" i="0" dirty="0">
                <a:solidFill>
                  <a:srgbClr val="040C28"/>
                </a:solidFill>
                <a:effectLst/>
                <a:latin typeface="Google Sans"/>
              </a:rPr>
              <a:t> the time </a:t>
            </a:r>
            <a:r>
              <a:rPr lang="fr-FR" sz="1400" b="0" i="0" dirty="0" err="1">
                <a:solidFill>
                  <a:srgbClr val="040C28"/>
                </a:solidFill>
                <a:effectLst/>
                <a:latin typeface="Google Sans"/>
              </a:rPr>
              <a:t>where</a:t>
            </a:r>
            <a:r>
              <a:rPr lang="fr-FR" sz="1400" b="0" i="0" dirty="0">
                <a:solidFill>
                  <a:srgbClr val="040C28"/>
                </a:solidFill>
                <a:effectLst/>
                <a:latin typeface="Google Sans"/>
              </a:rPr>
              <a:t> launch site CCAFS LC-40 </a:t>
            </a:r>
            <a:r>
              <a:rPr lang="fr-FR" sz="1400" b="0" i="0" dirty="0" err="1">
                <a:solidFill>
                  <a:srgbClr val="040C28"/>
                </a:solidFill>
                <a:effectLst/>
                <a:latin typeface="Google Sans"/>
              </a:rPr>
              <a:t>was</a:t>
            </a:r>
            <a:r>
              <a:rPr lang="fr-FR" sz="1400" b="0" i="0" dirty="0">
                <a:solidFill>
                  <a:srgbClr val="040C28"/>
                </a:solidFill>
                <a:effectLst/>
                <a:latin typeface="Google Sans"/>
              </a:rPr>
              <a:t> </a:t>
            </a:r>
            <a:r>
              <a:rPr lang="fr-FR" sz="1400" b="0" i="0" dirty="0" err="1">
                <a:solidFill>
                  <a:srgbClr val="040C28"/>
                </a:solidFill>
                <a:effectLst/>
                <a:latin typeface="Google Sans"/>
              </a:rPr>
              <a:t>employed</a:t>
            </a:r>
            <a:r>
              <a:rPr lang="fr-FR" sz="1400" b="0" i="0" dirty="0">
                <a:solidFill>
                  <a:srgbClr val="040C28"/>
                </a:solidFill>
                <a:effectLst/>
                <a:latin typeface="Google Sans"/>
              </a:rPr>
              <a:t> </a:t>
            </a:r>
            <a:r>
              <a:rPr lang="fr-FR" sz="1400" b="0" i="0" dirty="0" err="1">
                <a:solidFill>
                  <a:srgbClr val="040C28"/>
                </a:solidFill>
                <a:effectLst/>
                <a:latin typeface="Google Sans"/>
              </a:rPr>
              <a:t>again</a:t>
            </a:r>
            <a:endParaRPr lang="fr-FR" sz="1400" dirty="0"/>
          </a:p>
          <a:p>
            <a:pPr marL="285750" indent="-285750" algn="just">
              <a:lnSpc>
                <a:spcPct val="150000"/>
              </a:lnSpc>
              <a:buFont typeface="Arial" panose="020B0604020202020204" pitchFamily="34" charset="0"/>
              <a:buChar char="•"/>
            </a:pPr>
            <a:r>
              <a:rPr lang="fr-FR" sz="1400" dirty="0"/>
              <a:t>Landing </a:t>
            </a:r>
            <a:r>
              <a:rPr lang="fr-FR" sz="1400" dirty="0" err="1"/>
              <a:t>success</a:t>
            </a:r>
            <a:r>
              <a:rPr lang="fr-FR" sz="1400" dirty="0"/>
              <a:t> </a:t>
            </a:r>
            <a:r>
              <a:rPr lang="fr-FR" sz="1400" dirty="0" err="1"/>
              <a:t>reached</a:t>
            </a:r>
            <a:r>
              <a:rPr lang="fr-FR" sz="1400" dirty="0"/>
              <a:t> an all-time high in 2019</a:t>
            </a:r>
          </a:p>
        </p:txBody>
      </p: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2" name="Image 1" descr="Une image contenant texte, Police, blanc, capture d’écran&#10;&#10;Description générée automatiquement">
            <a:extLst>
              <a:ext uri="{FF2B5EF4-FFF2-40B4-BE49-F238E27FC236}">
                <a16:creationId xmlns:a16="http://schemas.microsoft.com/office/drawing/2014/main" id="{58CE6CD2-870A-74D7-4163-DAF7572849AC}"/>
              </a:ext>
            </a:extLst>
          </p:cNvPr>
          <p:cNvPicPr>
            <a:picLocks noChangeAspect="1"/>
          </p:cNvPicPr>
          <p:nvPr/>
        </p:nvPicPr>
        <p:blipFill>
          <a:blip r:embed="rId3"/>
          <a:stretch>
            <a:fillRect/>
          </a:stretch>
        </p:blipFill>
        <p:spPr>
          <a:xfrm>
            <a:off x="1799303" y="2702013"/>
            <a:ext cx="1644184" cy="1657232"/>
          </a:xfrm>
          <a:prstGeom prst="rect">
            <a:avLst/>
          </a:prstGeom>
        </p:spPr>
      </p:pic>
      <p:sp>
        <p:nvSpPr>
          <p:cNvPr id="7" name="ZoneTexte 6">
            <a:extLst>
              <a:ext uri="{FF2B5EF4-FFF2-40B4-BE49-F238E27FC236}">
                <a16:creationId xmlns:a16="http://schemas.microsoft.com/office/drawing/2014/main" id="{6A03D81F-06EA-F0F8-D6BF-ABCCD67D5FAF}"/>
              </a:ext>
            </a:extLst>
          </p:cNvPr>
          <p:cNvSpPr txBox="1"/>
          <p:nvPr/>
        </p:nvSpPr>
        <p:spPr>
          <a:xfrm>
            <a:off x="770011" y="1505457"/>
            <a:ext cx="10586247" cy="880369"/>
          </a:xfrm>
          <a:prstGeom prst="rect">
            <a:avLst/>
          </a:prstGeom>
          <a:solidFill>
            <a:schemeClr val="bg1"/>
          </a:solidFill>
        </p:spPr>
        <p:txBody>
          <a:bodyPr wrap="square">
            <a:spAutoFit/>
          </a:bodyPr>
          <a:lstStyle/>
          <a:p>
            <a:pPr>
              <a:lnSpc>
                <a:spcPct val="150000"/>
              </a:lnSpc>
            </a:pPr>
            <a:r>
              <a:rPr lang="fr-FR" dirty="0"/>
              <a:t>SQL script : </a:t>
            </a:r>
          </a:p>
          <a:p>
            <a:pPr>
              <a:lnSpc>
                <a:spcPct val="150000"/>
              </a:lnSpc>
            </a:pPr>
            <a:r>
              <a:rPr lang="fr-FR" dirty="0">
                <a:latin typeface="Menlo" panose="020B0609030804020204" pitchFamily="49" charset="0"/>
                <a:ea typeface="Menlo" panose="020B0609030804020204" pitchFamily="49" charset="0"/>
                <a:cs typeface="Menlo" panose="020B0609030804020204" pitchFamily="49" charset="0"/>
              </a:rPr>
              <a:t>SELECT DISTINCT </a:t>
            </a:r>
            <a:r>
              <a:rPr lang="fr-FR" dirty="0" err="1">
                <a:latin typeface="Menlo" panose="020B0609030804020204" pitchFamily="49" charset="0"/>
                <a:ea typeface="Menlo" panose="020B0609030804020204" pitchFamily="49" charset="0"/>
                <a:cs typeface="Menlo" panose="020B0609030804020204" pitchFamily="49" charset="0"/>
              </a:rPr>
              <a:t>Launch_Site</a:t>
            </a:r>
            <a:r>
              <a:rPr lang="fr-FR" dirty="0">
                <a:latin typeface="Menlo" panose="020B0609030804020204" pitchFamily="49" charset="0"/>
                <a:ea typeface="Menlo" panose="020B0609030804020204" pitchFamily="49" charset="0"/>
                <a:cs typeface="Menlo" panose="020B0609030804020204" pitchFamily="49" charset="0"/>
              </a:rPr>
              <a:t> FROM SPACEXTBL</a:t>
            </a:r>
          </a:p>
        </p:txBody>
      </p:sp>
      <p:sp>
        <p:nvSpPr>
          <p:cNvPr id="8" name="ZoneTexte 7">
            <a:extLst>
              <a:ext uri="{FF2B5EF4-FFF2-40B4-BE49-F238E27FC236}">
                <a16:creationId xmlns:a16="http://schemas.microsoft.com/office/drawing/2014/main" id="{1ADCB31A-97CA-390E-B36D-2927342A58B8}"/>
              </a:ext>
            </a:extLst>
          </p:cNvPr>
          <p:cNvSpPr txBox="1"/>
          <p:nvPr/>
        </p:nvSpPr>
        <p:spPr>
          <a:xfrm>
            <a:off x="770011" y="2702013"/>
            <a:ext cx="1029292" cy="464871"/>
          </a:xfrm>
          <a:prstGeom prst="rect">
            <a:avLst/>
          </a:prstGeom>
          <a:solidFill>
            <a:schemeClr val="bg1"/>
          </a:solidFill>
        </p:spPr>
        <p:txBody>
          <a:bodyPr wrap="square">
            <a:spAutoFit/>
          </a:bodyPr>
          <a:lstStyle/>
          <a:p>
            <a:pPr>
              <a:lnSpc>
                <a:spcPct val="150000"/>
              </a:lnSpc>
            </a:pPr>
            <a:r>
              <a:rPr lang="fr-FR" dirty="0"/>
              <a:t>Output :</a:t>
            </a:r>
          </a:p>
        </p:txBody>
      </p:sp>
      <p:sp>
        <p:nvSpPr>
          <p:cNvPr id="9" name="ZoneTexte 8">
            <a:extLst>
              <a:ext uri="{FF2B5EF4-FFF2-40B4-BE49-F238E27FC236}">
                <a16:creationId xmlns:a16="http://schemas.microsoft.com/office/drawing/2014/main" id="{988BBAB0-C222-FDF9-76DC-7809A341377E}"/>
              </a:ext>
            </a:extLst>
          </p:cNvPr>
          <p:cNvSpPr txBox="1"/>
          <p:nvPr/>
        </p:nvSpPr>
        <p:spPr>
          <a:xfrm>
            <a:off x="3728399" y="3751598"/>
            <a:ext cx="7971987" cy="2744919"/>
          </a:xfrm>
          <a:prstGeom prst="rect">
            <a:avLst/>
          </a:prstGeom>
          <a:noFill/>
        </p:spPr>
        <p:txBody>
          <a:bodyPr wrap="square" numCol="1" rtlCol="0">
            <a:spAutoFit/>
          </a:bodyPr>
          <a:lstStyle/>
          <a:p>
            <a:pPr algn="just">
              <a:lnSpc>
                <a:spcPct val="150000"/>
              </a:lnSpc>
            </a:pPr>
            <a:r>
              <a:rPr lang="fr-FR" sz="1100" b="1" u="sng" dirty="0"/>
              <a:t>Launch Site information :</a:t>
            </a:r>
          </a:p>
          <a:p>
            <a:pPr marL="285750" indent="-285750" algn="just">
              <a:lnSpc>
                <a:spcPct val="150000"/>
              </a:lnSpc>
              <a:buFont typeface="Arial" panose="020B0604020202020204" pitchFamily="34" charset="0"/>
              <a:buChar char="•"/>
            </a:pPr>
            <a:r>
              <a:rPr lang="fr-FR" sz="1050" b="1" i="0" dirty="0">
                <a:solidFill>
                  <a:srgbClr val="202122"/>
                </a:solidFill>
                <a:effectLst/>
                <a:latin typeface="Calibri" panose="020F0502020204030204" pitchFamily="34" charset="0"/>
                <a:cs typeface="Calibri" panose="020F0502020204030204" pitchFamily="34" charset="0"/>
              </a:rPr>
              <a:t>Cape Canaveral </a:t>
            </a:r>
            <a:r>
              <a:rPr lang="fr-FR" sz="1050" b="1" i="0" dirty="0" err="1">
                <a:solidFill>
                  <a:srgbClr val="202122"/>
                </a:solidFill>
                <a:effectLst/>
                <a:latin typeface="Calibri" panose="020F0502020204030204" pitchFamily="34" charset="0"/>
                <a:cs typeface="Calibri" panose="020F0502020204030204" pitchFamily="34" charset="0"/>
              </a:rPr>
              <a:t>Space</a:t>
            </a:r>
            <a:r>
              <a:rPr lang="fr-FR" sz="1050" b="1" i="0" dirty="0">
                <a:solidFill>
                  <a:srgbClr val="202122"/>
                </a:solidFill>
                <a:effectLst/>
                <a:latin typeface="Calibri" panose="020F0502020204030204" pitchFamily="34" charset="0"/>
                <a:cs typeface="Calibri" panose="020F0502020204030204" pitchFamily="34" charset="0"/>
              </a:rPr>
              <a:t> Launch </a:t>
            </a:r>
            <a:r>
              <a:rPr lang="fr-FR" sz="1050" b="1" i="0" dirty="0" err="1">
                <a:solidFill>
                  <a:srgbClr val="202122"/>
                </a:solidFill>
                <a:effectLst/>
                <a:latin typeface="Calibri" panose="020F0502020204030204" pitchFamily="34" charset="0"/>
                <a:cs typeface="Calibri" panose="020F0502020204030204" pitchFamily="34" charset="0"/>
              </a:rPr>
              <a:t>Complex</a:t>
            </a:r>
            <a:r>
              <a:rPr lang="fr-FR" sz="1050" b="1" i="0" dirty="0">
                <a:solidFill>
                  <a:srgbClr val="202122"/>
                </a:solidFill>
                <a:effectLst/>
                <a:latin typeface="Calibri" panose="020F0502020204030204" pitchFamily="34" charset="0"/>
                <a:cs typeface="Calibri" panose="020F0502020204030204" pitchFamily="34" charset="0"/>
              </a:rPr>
              <a:t> 40</a:t>
            </a:r>
            <a:r>
              <a:rPr lang="fr-FR" sz="1050" baseline="30000" dirty="0">
                <a:solidFill>
                  <a:srgbClr val="202122"/>
                </a:solidFill>
                <a:latin typeface="Calibri" panose="020F0502020204030204" pitchFamily="34" charset="0"/>
                <a:cs typeface="Calibri" panose="020F0502020204030204" pitchFamily="34" charset="0"/>
              </a:rPr>
              <a:t> </a:t>
            </a:r>
            <a:r>
              <a:rPr lang="fr-FR" sz="1050" b="0" i="0" dirty="0">
                <a:solidFill>
                  <a:srgbClr val="202122"/>
                </a:solidFill>
                <a:effectLst/>
                <a:latin typeface="Calibri" panose="020F0502020204030204" pitchFamily="34" charset="0"/>
                <a:cs typeface="Calibri" panose="020F0502020204030204" pitchFamily="34" charset="0"/>
              </a:rPr>
              <a:t>(</a:t>
            </a:r>
            <a:r>
              <a:rPr lang="fr-FR" sz="1050" b="1" i="0" dirty="0">
                <a:solidFill>
                  <a:srgbClr val="202122"/>
                </a:solidFill>
                <a:effectLst/>
                <a:latin typeface="Calibri" panose="020F0502020204030204" pitchFamily="34" charset="0"/>
                <a:cs typeface="Calibri" panose="020F0502020204030204" pitchFamily="34" charset="0"/>
              </a:rPr>
              <a:t>CCAFS</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SLC-40</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sometimes</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pronounced</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Slick </a:t>
            </a:r>
            <a:r>
              <a:rPr lang="fr-FR" sz="1050" b="1" i="0" dirty="0" err="1">
                <a:solidFill>
                  <a:srgbClr val="202122"/>
                </a:solidFill>
                <a:effectLst/>
                <a:latin typeface="Calibri" panose="020F0502020204030204" pitchFamily="34" charset="0"/>
                <a:cs typeface="Calibri" panose="020F0502020204030204" pitchFamily="34" charset="0"/>
              </a:rPr>
              <a:t>Forty</a:t>
            </a:r>
            <a:r>
              <a:rPr lang="fr-FR" sz="1050" baseline="30000" dirty="0">
                <a:solidFill>
                  <a:srgbClr val="202122"/>
                </a:solidFill>
                <a:latin typeface="Calibri" panose="020F0502020204030204" pitchFamily="34" charset="0"/>
                <a:cs typeface="Calibri" panose="020F0502020204030204" pitchFamily="34" charset="0"/>
              </a:rPr>
              <a:t> </a:t>
            </a:r>
            <a:r>
              <a:rPr lang="fr-FR" sz="1050" b="0" i="0" dirty="0">
                <a:solidFill>
                  <a:srgbClr val="202122"/>
                </a:solidFill>
                <a:effectLst/>
                <a:latin typeface="Calibri" panose="020F0502020204030204" pitchFamily="34" charset="0"/>
                <a:cs typeface="Calibri" panose="020F0502020204030204" pitchFamily="34" charset="0"/>
              </a:rPr>
              <a:t>and </a:t>
            </a:r>
            <a:r>
              <a:rPr lang="fr-FR" sz="1050" b="0" i="0" dirty="0" err="1">
                <a:solidFill>
                  <a:srgbClr val="202122"/>
                </a:solidFill>
                <a:effectLst/>
                <a:latin typeface="Calibri" panose="020F0502020204030204" pitchFamily="34" charset="0"/>
                <a:cs typeface="Calibri" panose="020F0502020204030204" pitchFamily="34" charset="0"/>
              </a:rPr>
              <a:t>previously</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Cape Canaveral</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Launch </a:t>
            </a:r>
            <a:r>
              <a:rPr lang="fr-FR" sz="1050" b="1" i="0" dirty="0" err="1">
                <a:solidFill>
                  <a:srgbClr val="202122"/>
                </a:solidFill>
                <a:effectLst/>
                <a:latin typeface="Calibri" panose="020F0502020204030204" pitchFamily="34" charset="0"/>
                <a:cs typeface="Calibri" panose="020F0502020204030204" pitchFamily="34" charset="0"/>
              </a:rPr>
              <a:t>Complex</a:t>
            </a:r>
            <a:r>
              <a:rPr lang="fr-FR" sz="1050" b="1" i="0" dirty="0">
                <a:solidFill>
                  <a:srgbClr val="202122"/>
                </a:solidFill>
                <a:effectLst/>
                <a:latin typeface="Calibri" panose="020F0502020204030204" pitchFamily="34" charset="0"/>
                <a:cs typeface="Calibri" panose="020F0502020204030204" pitchFamily="34" charset="0"/>
              </a:rPr>
              <a:t> 40</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CCAFS</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LC-40</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is</a:t>
            </a:r>
            <a:r>
              <a:rPr lang="fr-FR" sz="1050" b="0" i="0" dirty="0">
                <a:solidFill>
                  <a:srgbClr val="202122"/>
                </a:solidFill>
                <a:effectLst/>
                <a:latin typeface="Calibri" panose="020F0502020204030204" pitchFamily="34" charset="0"/>
                <a:cs typeface="Calibri" panose="020F0502020204030204" pitchFamily="34" charset="0"/>
              </a:rPr>
              <a:t> a </a:t>
            </a:r>
            <a:r>
              <a:rPr lang="fr-FR" sz="1050" b="0" i="0" u="none" strike="noStrike" dirty="0">
                <a:effectLst/>
                <a:latin typeface="Calibri" panose="020F0502020204030204" pitchFamily="34" charset="0"/>
                <a:cs typeface="Calibri" panose="020F0502020204030204" pitchFamily="34" charset="0"/>
              </a:rPr>
              <a:t>launch pad</a:t>
            </a:r>
            <a:r>
              <a:rPr lang="fr-FR" sz="1050" b="0" i="0" dirty="0">
                <a:solidFill>
                  <a:srgbClr val="202122"/>
                </a:solidFill>
                <a:effectLst/>
                <a:latin typeface="Calibri" panose="020F0502020204030204" pitchFamily="34" charset="0"/>
                <a:cs typeface="Calibri" panose="020F0502020204030204" pitchFamily="34" charset="0"/>
              </a:rPr>
              <a:t> for rockets </a:t>
            </a:r>
            <a:r>
              <a:rPr lang="fr-FR" sz="1050" b="0" i="0" dirty="0" err="1">
                <a:solidFill>
                  <a:srgbClr val="202122"/>
                </a:solidFill>
                <a:effectLst/>
                <a:latin typeface="Calibri" panose="020F0502020204030204" pitchFamily="34" charset="0"/>
                <a:cs typeface="Calibri" panose="020F0502020204030204" pitchFamily="34" charset="0"/>
              </a:rPr>
              <a:t>located</a:t>
            </a:r>
            <a:r>
              <a:rPr lang="fr-FR" sz="1050" b="0" i="0" dirty="0">
                <a:solidFill>
                  <a:srgbClr val="202122"/>
                </a:solidFill>
                <a:effectLst/>
                <a:latin typeface="Calibri" panose="020F0502020204030204" pitchFamily="34" charset="0"/>
                <a:cs typeface="Calibri" panose="020F0502020204030204" pitchFamily="34" charset="0"/>
              </a:rPr>
              <a:t> at the </a:t>
            </a:r>
            <a:r>
              <a:rPr lang="fr-FR" sz="1050" b="0" i="0" dirty="0" err="1">
                <a:solidFill>
                  <a:srgbClr val="202122"/>
                </a:solidFill>
                <a:effectLst/>
                <a:latin typeface="Calibri" panose="020F0502020204030204" pitchFamily="34" charset="0"/>
                <a:cs typeface="Calibri" panose="020F0502020204030204" pitchFamily="34" charset="0"/>
              </a:rPr>
              <a:t>north</a:t>
            </a:r>
            <a:r>
              <a:rPr lang="fr-FR" sz="1050" b="0" i="0" dirty="0">
                <a:solidFill>
                  <a:srgbClr val="202122"/>
                </a:solidFill>
                <a:effectLst/>
                <a:latin typeface="Calibri" panose="020F0502020204030204" pitchFamily="34" charset="0"/>
                <a:cs typeface="Calibri" panose="020F0502020204030204" pitchFamily="34" charset="0"/>
              </a:rPr>
              <a:t> end of </a:t>
            </a:r>
            <a:r>
              <a:rPr lang="fr-FR" sz="1050" b="0" i="0" u="none" strike="noStrike" dirty="0">
                <a:effectLst/>
                <a:latin typeface="Calibri" panose="020F0502020204030204" pitchFamily="34" charset="0"/>
                <a:cs typeface="Calibri" panose="020F0502020204030204" pitchFamily="34" charset="0"/>
              </a:rPr>
              <a:t>Cape Canaveral Space Force Station</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Florida</a:t>
            </a:r>
          </a:p>
          <a:p>
            <a:pPr marL="285750" indent="-285750" algn="just">
              <a:lnSpc>
                <a:spcPct val="150000"/>
              </a:lnSpc>
              <a:buFont typeface="Arial" panose="020B0604020202020204" pitchFamily="34" charset="0"/>
              <a:buChar char="•"/>
            </a:pPr>
            <a:r>
              <a:rPr lang="fr-FR" sz="1050" b="1" i="0" dirty="0">
                <a:solidFill>
                  <a:srgbClr val="202122"/>
                </a:solidFill>
                <a:effectLst/>
                <a:latin typeface="Calibri" panose="020F0502020204030204" pitchFamily="34" charset="0"/>
                <a:cs typeface="Calibri" panose="020F0502020204030204" pitchFamily="34" charset="0"/>
              </a:rPr>
              <a:t>Vandenberg Force Base </a:t>
            </a:r>
            <a:r>
              <a:rPr lang="fr-FR" sz="1050" b="1" i="0" dirty="0" err="1">
                <a:solidFill>
                  <a:srgbClr val="202122"/>
                </a:solidFill>
                <a:effectLst/>
                <a:latin typeface="Calibri" panose="020F0502020204030204" pitchFamily="34" charset="0"/>
                <a:cs typeface="Calibri" panose="020F0502020204030204" pitchFamily="34" charset="0"/>
              </a:rPr>
              <a:t>Space</a:t>
            </a:r>
            <a:r>
              <a:rPr lang="fr-FR" sz="1050" b="1" i="0" dirty="0">
                <a:solidFill>
                  <a:srgbClr val="202122"/>
                </a:solidFill>
                <a:effectLst/>
                <a:latin typeface="Calibri" panose="020F0502020204030204" pitchFamily="34" charset="0"/>
                <a:cs typeface="Calibri" panose="020F0502020204030204" pitchFamily="34" charset="0"/>
              </a:rPr>
              <a:t> Launch </a:t>
            </a:r>
            <a:r>
              <a:rPr lang="fr-FR" sz="1050" b="1" i="0" dirty="0" err="1">
                <a:solidFill>
                  <a:srgbClr val="202122"/>
                </a:solidFill>
                <a:effectLst/>
                <a:latin typeface="Calibri" panose="020F0502020204030204" pitchFamily="34" charset="0"/>
                <a:cs typeface="Calibri" panose="020F0502020204030204" pitchFamily="34" charset="0"/>
              </a:rPr>
              <a:t>Complex</a:t>
            </a:r>
            <a:r>
              <a:rPr lang="fr-FR" sz="1050" b="1" i="0" dirty="0">
                <a:solidFill>
                  <a:srgbClr val="202122"/>
                </a:solidFill>
                <a:effectLst/>
                <a:latin typeface="Calibri" panose="020F0502020204030204" pitchFamily="34" charset="0"/>
                <a:cs typeface="Calibri" panose="020F0502020204030204" pitchFamily="34" charset="0"/>
              </a:rPr>
              <a:t> 4</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VAFB</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SLC-4</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is</a:t>
            </a:r>
            <a:r>
              <a:rPr lang="fr-FR" sz="1050" b="0" i="0" dirty="0">
                <a:solidFill>
                  <a:srgbClr val="202122"/>
                </a:solidFill>
                <a:effectLst/>
                <a:latin typeface="Calibri" panose="020F0502020204030204" pitchFamily="34" charset="0"/>
                <a:cs typeface="Calibri" panose="020F0502020204030204" pitchFamily="34" charset="0"/>
              </a:rPr>
              <a:t> a launch and landing site at </a:t>
            </a:r>
            <a:r>
              <a:rPr lang="fr-FR" sz="1050" b="0" i="0" u="none" strike="noStrike" dirty="0">
                <a:effectLst/>
                <a:latin typeface="Calibri" panose="020F0502020204030204" pitchFamily="34" charset="0"/>
                <a:cs typeface="Calibri" panose="020F0502020204030204" pitchFamily="34" charset="0"/>
              </a:rPr>
              <a:t>Vandenberg </a:t>
            </a:r>
            <a:r>
              <a:rPr lang="fr-FR" sz="1050" b="0" i="0" u="none" strike="noStrike" dirty="0" err="1">
                <a:effectLst/>
                <a:latin typeface="Calibri" panose="020F0502020204030204" pitchFamily="34" charset="0"/>
                <a:cs typeface="Calibri" panose="020F0502020204030204" pitchFamily="34" charset="0"/>
              </a:rPr>
              <a:t>Space</a:t>
            </a:r>
            <a:r>
              <a:rPr lang="fr-FR" sz="1050" b="0" i="0" u="none" strike="noStrike" dirty="0">
                <a:effectLst/>
                <a:latin typeface="Calibri" panose="020F0502020204030204" pitchFamily="34" charset="0"/>
                <a:cs typeface="Calibri" panose="020F0502020204030204" pitchFamily="34" charset="0"/>
              </a:rPr>
              <a:t> Force Base</a:t>
            </a:r>
            <a:r>
              <a:rPr lang="fr-FR" sz="1050" b="0" i="0" dirty="0">
                <a:solidFill>
                  <a:srgbClr val="202122"/>
                </a:solidFill>
                <a:effectLst/>
                <a:latin typeface="Calibri" panose="020F0502020204030204" pitchFamily="34" charset="0"/>
                <a:cs typeface="Calibri" panose="020F0502020204030204" pitchFamily="34" charset="0"/>
              </a:rPr>
              <a:t>, California, U.S. It has </a:t>
            </a:r>
            <a:r>
              <a:rPr lang="fr-FR" sz="1050" b="0" i="0" dirty="0" err="1">
                <a:solidFill>
                  <a:srgbClr val="202122"/>
                </a:solidFill>
                <a:effectLst/>
                <a:latin typeface="Calibri" panose="020F0502020204030204" pitchFamily="34" charset="0"/>
                <a:cs typeface="Calibri" panose="020F0502020204030204" pitchFamily="34" charset="0"/>
              </a:rPr>
              <a:t>two</a:t>
            </a:r>
            <a:r>
              <a:rPr lang="fr-FR" sz="1050" b="0" i="0" dirty="0">
                <a:solidFill>
                  <a:srgbClr val="202122"/>
                </a:solidFill>
                <a:effectLst/>
                <a:latin typeface="Calibri" panose="020F0502020204030204" pitchFamily="34" charset="0"/>
                <a:cs typeface="Calibri" panose="020F0502020204030204" pitchFamily="34" charset="0"/>
              </a:rPr>
              <a:t> pads, </a:t>
            </a:r>
            <a:r>
              <a:rPr lang="fr-FR" sz="1050" b="0" i="0" dirty="0" err="1">
                <a:solidFill>
                  <a:srgbClr val="202122"/>
                </a:solidFill>
                <a:effectLst/>
                <a:latin typeface="Calibri" panose="020F0502020204030204" pitchFamily="34" charset="0"/>
                <a:cs typeface="Calibri" panose="020F0502020204030204" pitchFamily="34" charset="0"/>
              </a:rPr>
              <a:t>both</a:t>
            </a:r>
            <a:r>
              <a:rPr lang="fr-FR" sz="1050" b="0" i="0" dirty="0">
                <a:solidFill>
                  <a:srgbClr val="202122"/>
                </a:solidFill>
                <a:effectLst/>
                <a:latin typeface="Calibri" panose="020F0502020204030204" pitchFamily="34" charset="0"/>
                <a:cs typeface="Calibri" panose="020F0502020204030204" pitchFamily="34" charset="0"/>
              </a:rPr>
              <a:t> of </a:t>
            </a:r>
            <a:r>
              <a:rPr lang="fr-FR" sz="1050" b="0" i="0" dirty="0" err="1">
                <a:solidFill>
                  <a:srgbClr val="202122"/>
                </a:solidFill>
                <a:effectLst/>
                <a:latin typeface="Calibri" panose="020F0502020204030204" pitchFamily="34" charset="0"/>
                <a:cs typeface="Calibri" panose="020F0502020204030204" pitchFamily="34" charset="0"/>
              </a:rPr>
              <a:t>which</a:t>
            </a:r>
            <a:r>
              <a:rPr lang="fr-FR" sz="1050" b="0" i="0" dirty="0">
                <a:solidFill>
                  <a:srgbClr val="202122"/>
                </a:solidFill>
                <a:effectLst/>
                <a:latin typeface="Calibri" panose="020F0502020204030204" pitchFamily="34" charset="0"/>
                <a:cs typeface="Calibri" panose="020F0502020204030204" pitchFamily="34" charset="0"/>
              </a:rPr>
              <a:t> are </a:t>
            </a:r>
            <a:r>
              <a:rPr lang="fr-FR" sz="1050" b="0" i="0" dirty="0" err="1">
                <a:solidFill>
                  <a:srgbClr val="202122"/>
                </a:solidFill>
                <a:effectLst/>
                <a:latin typeface="Calibri" panose="020F0502020204030204" pitchFamily="34" charset="0"/>
                <a:cs typeface="Calibri" panose="020F0502020204030204" pitchFamily="34" charset="0"/>
              </a:rPr>
              <a:t>used</a:t>
            </a:r>
            <a:r>
              <a:rPr lang="fr-FR" sz="1050" b="0" i="0" dirty="0">
                <a:solidFill>
                  <a:srgbClr val="202122"/>
                </a:solidFill>
                <a:effectLst/>
                <a:latin typeface="Calibri" panose="020F0502020204030204" pitchFamily="34" charset="0"/>
                <a:cs typeface="Calibri" panose="020F0502020204030204" pitchFamily="34" charset="0"/>
              </a:rPr>
              <a:t> by </a:t>
            </a:r>
            <a:r>
              <a:rPr lang="fr-FR" sz="1050" b="0" i="0" u="none" strike="noStrike" dirty="0">
                <a:effectLst/>
                <a:latin typeface="Calibri" panose="020F0502020204030204" pitchFamily="34" charset="0"/>
                <a:cs typeface="Calibri" panose="020F0502020204030204" pitchFamily="34" charset="0"/>
              </a:rPr>
              <a:t>SpaceX</a:t>
            </a:r>
            <a:r>
              <a:rPr lang="fr-FR" sz="1050" b="0" i="0" dirty="0">
                <a:solidFill>
                  <a:srgbClr val="202122"/>
                </a:solidFill>
                <a:effectLst/>
                <a:latin typeface="Calibri" panose="020F0502020204030204" pitchFamily="34" charset="0"/>
                <a:cs typeface="Calibri" panose="020F0502020204030204" pitchFamily="34" charset="0"/>
              </a:rPr>
              <a:t> for </a:t>
            </a:r>
            <a:r>
              <a:rPr lang="fr-FR" sz="1050" b="0" i="0" u="none" strike="noStrike" dirty="0">
                <a:effectLst/>
                <a:latin typeface="Calibri" panose="020F0502020204030204" pitchFamily="34" charset="0"/>
                <a:cs typeface="Calibri" panose="020F0502020204030204" pitchFamily="34" charset="0"/>
              </a:rPr>
              <a:t>Falcon 9</a:t>
            </a:r>
            <a:r>
              <a:rPr lang="fr-FR" sz="1050" b="0" i="0" dirty="0">
                <a:solidFill>
                  <a:srgbClr val="202122"/>
                </a:solidFill>
                <a:effectLst/>
                <a:latin typeface="Calibri" panose="020F0502020204030204" pitchFamily="34" charset="0"/>
                <a:cs typeface="Calibri" panose="020F0502020204030204" pitchFamily="34" charset="0"/>
              </a:rPr>
              <a:t>, one for launch </a:t>
            </a:r>
            <a:r>
              <a:rPr lang="fr-FR" sz="1050" b="0" i="0" dirty="0" err="1">
                <a:solidFill>
                  <a:srgbClr val="202122"/>
                </a:solidFill>
                <a:effectLst/>
                <a:latin typeface="Calibri" panose="020F0502020204030204" pitchFamily="34" charset="0"/>
                <a:cs typeface="Calibri" panose="020F0502020204030204" pitchFamily="34" charset="0"/>
              </a:rPr>
              <a:t>operations</a:t>
            </a:r>
            <a:r>
              <a:rPr lang="fr-FR" sz="1050" b="0" i="0" dirty="0">
                <a:solidFill>
                  <a:srgbClr val="202122"/>
                </a:solidFill>
                <a:effectLst/>
                <a:latin typeface="Calibri" panose="020F0502020204030204" pitchFamily="34" charset="0"/>
                <a:cs typeface="Calibri" panose="020F0502020204030204" pitchFamily="34" charset="0"/>
              </a:rPr>
              <a:t>, and the </a:t>
            </a:r>
            <a:r>
              <a:rPr lang="fr-FR" sz="1050" b="0" i="0" dirty="0" err="1">
                <a:solidFill>
                  <a:srgbClr val="202122"/>
                </a:solidFill>
                <a:effectLst/>
                <a:latin typeface="Calibri" panose="020F0502020204030204" pitchFamily="34" charset="0"/>
                <a:cs typeface="Calibri" panose="020F0502020204030204" pitchFamily="34" charset="0"/>
              </a:rPr>
              <a:t>other</a:t>
            </a:r>
            <a:r>
              <a:rPr lang="fr-FR" sz="1050" b="0" i="0" dirty="0">
                <a:solidFill>
                  <a:srgbClr val="202122"/>
                </a:solidFill>
                <a:effectLst/>
                <a:latin typeface="Calibri" panose="020F0502020204030204" pitchFamily="34" charset="0"/>
                <a:cs typeface="Calibri" panose="020F0502020204030204" pitchFamily="34" charset="0"/>
              </a:rPr>
              <a:t> as </a:t>
            </a:r>
            <a:r>
              <a:rPr lang="fr-FR" sz="1050" b="1" i="0" dirty="0">
                <a:solidFill>
                  <a:srgbClr val="202122"/>
                </a:solidFill>
                <a:effectLst/>
                <a:latin typeface="Calibri" panose="020F0502020204030204" pitchFamily="34" charset="0"/>
                <a:cs typeface="Calibri" panose="020F0502020204030204" pitchFamily="34" charset="0"/>
              </a:rPr>
              <a:t>Landing Zone 4</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LZ-4</a:t>
            </a:r>
            <a:r>
              <a:rPr lang="fr-FR" sz="1050" b="0" i="0" dirty="0">
                <a:solidFill>
                  <a:srgbClr val="202122"/>
                </a:solidFill>
                <a:effectLst/>
                <a:latin typeface="Calibri" panose="020F0502020204030204" pitchFamily="34" charset="0"/>
                <a:cs typeface="Calibri" panose="020F0502020204030204" pitchFamily="34" charset="0"/>
              </a:rPr>
              <a:t>) for SpaceX landings.</a:t>
            </a:r>
          </a:p>
          <a:p>
            <a:pPr marL="285750" indent="-285750" algn="just">
              <a:lnSpc>
                <a:spcPct val="150000"/>
              </a:lnSpc>
              <a:buFont typeface="Arial" panose="020B0604020202020204" pitchFamily="34" charset="0"/>
              <a:buChar char="•"/>
            </a:pPr>
            <a:r>
              <a:rPr lang="fr-FR" sz="1050" b="1" i="0" dirty="0">
                <a:solidFill>
                  <a:srgbClr val="202122"/>
                </a:solidFill>
                <a:effectLst/>
                <a:latin typeface="Calibri" panose="020F0502020204030204" pitchFamily="34" charset="0"/>
                <a:cs typeface="Calibri" panose="020F0502020204030204" pitchFamily="34" charset="0"/>
              </a:rPr>
              <a:t>Kennedy </a:t>
            </a:r>
            <a:r>
              <a:rPr lang="fr-FR" sz="1050" b="1" i="0" dirty="0" err="1">
                <a:solidFill>
                  <a:srgbClr val="202122"/>
                </a:solidFill>
                <a:effectLst/>
                <a:latin typeface="Calibri" panose="020F0502020204030204" pitchFamily="34" charset="0"/>
                <a:cs typeface="Calibri" panose="020F0502020204030204" pitchFamily="34" charset="0"/>
              </a:rPr>
              <a:t>Space</a:t>
            </a:r>
            <a:r>
              <a:rPr lang="fr-FR" sz="1050" b="1" i="0" dirty="0">
                <a:solidFill>
                  <a:srgbClr val="202122"/>
                </a:solidFill>
                <a:effectLst/>
                <a:latin typeface="Calibri" panose="020F0502020204030204" pitchFamily="34" charset="0"/>
                <a:cs typeface="Calibri" panose="020F0502020204030204" pitchFamily="34" charset="0"/>
              </a:rPr>
              <a:t> Center Launch </a:t>
            </a:r>
            <a:r>
              <a:rPr lang="fr-FR" sz="1050" b="1" i="0" dirty="0" err="1">
                <a:solidFill>
                  <a:srgbClr val="202122"/>
                </a:solidFill>
                <a:effectLst/>
                <a:latin typeface="Calibri" panose="020F0502020204030204" pitchFamily="34" charset="0"/>
                <a:cs typeface="Calibri" panose="020F0502020204030204" pitchFamily="34" charset="0"/>
              </a:rPr>
              <a:t>Complex</a:t>
            </a:r>
            <a:r>
              <a:rPr lang="fr-FR" sz="1050" b="1" i="0" dirty="0">
                <a:solidFill>
                  <a:srgbClr val="202122"/>
                </a:solidFill>
                <a:effectLst/>
                <a:latin typeface="Calibri" panose="020F0502020204030204" pitchFamily="34" charset="0"/>
                <a:cs typeface="Calibri" panose="020F0502020204030204" pitchFamily="34" charset="0"/>
              </a:rPr>
              <a:t> 39A</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KSC</a:t>
            </a:r>
            <a:r>
              <a:rPr lang="fr-FR" sz="1050" b="0" i="0" dirty="0">
                <a:solidFill>
                  <a:srgbClr val="202122"/>
                </a:solidFill>
                <a:effectLst/>
                <a:latin typeface="Calibri" panose="020F0502020204030204" pitchFamily="34" charset="0"/>
                <a:cs typeface="Calibri" panose="020F0502020204030204" pitchFamily="34" charset="0"/>
              </a:rPr>
              <a:t> </a:t>
            </a:r>
            <a:r>
              <a:rPr lang="fr-FR" sz="1050" b="1" i="0" dirty="0">
                <a:solidFill>
                  <a:srgbClr val="202122"/>
                </a:solidFill>
                <a:effectLst/>
                <a:latin typeface="Calibri" panose="020F0502020204030204" pitchFamily="34" charset="0"/>
                <a:cs typeface="Calibri" panose="020F0502020204030204" pitchFamily="34" charset="0"/>
              </a:rPr>
              <a:t>LC-39A</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is</a:t>
            </a:r>
            <a:r>
              <a:rPr lang="fr-FR" sz="1050" b="0" i="0" dirty="0">
                <a:solidFill>
                  <a:srgbClr val="202122"/>
                </a:solidFill>
                <a:effectLst/>
                <a:latin typeface="Calibri" panose="020F0502020204030204" pitchFamily="34" charset="0"/>
                <a:cs typeface="Calibri" panose="020F0502020204030204" pitchFamily="34" charset="0"/>
              </a:rPr>
              <a:t> the first of </a:t>
            </a:r>
            <a:r>
              <a:rPr lang="fr-FR" sz="1050" b="0" i="0" u="none" strike="noStrike" dirty="0">
                <a:effectLst/>
                <a:latin typeface="Calibri" panose="020F0502020204030204" pitchFamily="34" charset="0"/>
                <a:cs typeface="Calibri" panose="020F0502020204030204" pitchFamily="34" charset="0"/>
              </a:rPr>
              <a:t>Launch </a:t>
            </a:r>
            <a:r>
              <a:rPr lang="fr-FR" sz="1050" b="0" i="0" u="none" strike="noStrike" dirty="0" err="1">
                <a:effectLst/>
                <a:latin typeface="Calibri" panose="020F0502020204030204" pitchFamily="34" charset="0"/>
                <a:cs typeface="Calibri" panose="020F0502020204030204" pitchFamily="34" charset="0"/>
              </a:rPr>
              <a:t>Complex</a:t>
            </a:r>
            <a:r>
              <a:rPr lang="fr-FR" sz="1050" b="0" i="0" u="none" strike="noStrike" dirty="0">
                <a:effectLst/>
                <a:latin typeface="Calibri" panose="020F0502020204030204" pitchFamily="34" charset="0"/>
                <a:cs typeface="Calibri" panose="020F0502020204030204" pitchFamily="34" charset="0"/>
              </a:rPr>
              <a:t> 39’s </a:t>
            </a:r>
            <a:r>
              <a:rPr lang="fr-FR" sz="1050" b="0" i="0" dirty="0" err="1">
                <a:solidFill>
                  <a:srgbClr val="202122"/>
                </a:solidFill>
                <a:effectLst/>
                <a:latin typeface="Calibri" panose="020F0502020204030204" pitchFamily="34" charset="0"/>
                <a:cs typeface="Calibri" panose="020F0502020204030204" pitchFamily="34" charset="0"/>
              </a:rPr>
              <a:t>three</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launch pads</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located</a:t>
            </a:r>
            <a:r>
              <a:rPr lang="fr-FR" sz="1050" b="0" i="0" dirty="0">
                <a:solidFill>
                  <a:srgbClr val="202122"/>
                </a:solidFill>
                <a:effectLst/>
                <a:latin typeface="Calibri" panose="020F0502020204030204" pitchFamily="34" charset="0"/>
                <a:cs typeface="Calibri" panose="020F0502020204030204" pitchFamily="34" charset="0"/>
              </a:rPr>
              <a:t> at </a:t>
            </a:r>
            <a:r>
              <a:rPr lang="fr-FR" sz="1050" b="0" i="0" u="none" strike="noStrike" dirty="0" err="1">
                <a:effectLst/>
                <a:latin typeface="Calibri" panose="020F0502020204030204" pitchFamily="34" charset="0"/>
                <a:cs typeface="Calibri" panose="020F0502020204030204" pitchFamily="34" charset="0"/>
              </a:rPr>
              <a:t>NASA</a:t>
            </a:r>
            <a:r>
              <a:rPr lang="fr-FR" sz="1050" b="0" i="0" dirty="0" err="1">
                <a:solidFill>
                  <a:srgbClr val="202122"/>
                </a:solidFill>
                <a:effectLst/>
                <a:latin typeface="Calibri" panose="020F0502020204030204" pitchFamily="34" charset="0"/>
                <a:cs typeface="Calibri" panose="020F0502020204030204" pitchFamily="34" charset="0"/>
              </a:rPr>
              <a:t>’s</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Kennedy </a:t>
            </a:r>
            <a:r>
              <a:rPr lang="fr-FR" sz="1050" b="0" i="0" u="none" strike="noStrike" dirty="0" err="1">
                <a:effectLst/>
                <a:latin typeface="Calibri" panose="020F0502020204030204" pitchFamily="34" charset="0"/>
                <a:cs typeface="Calibri" panose="020F0502020204030204" pitchFamily="34" charset="0"/>
              </a:rPr>
              <a:t>Space</a:t>
            </a:r>
            <a:r>
              <a:rPr lang="fr-FR" sz="1050" b="0" i="0" u="none" strike="noStrike" dirty="0">
                <a:effectLst/>
                <a:latin typeface="Calibri" panose="020F0502020204030204" pitchFamily="34" charset="0"/>
                <a:cs typeface="Calibri" panose="020F0502020204030204" pitchFamily="34" charset="0"/>
              </a:rPr>
              <a:t> Center </a:t>
            </a:r>
            <a:r>
              <a:rPr lang="fr-FR" sz="1050" b="0" i="0" dirty="0">
                <a:solidFill>
                  <a:srgbClr val="202122"/>
                </a:solidFill>
                <a:effectLst/>
                <a:latin typeface="Calibri" panose="020F0502020204030204" pitchFamily="34" charset="0"/>
                <a:cs typeface="Calibri" panose="020F0502020204030204" pitchFamily="34" charset="0"/>
              </a:rPr>
              <a:t>in </a:t>
            </a:r>
            <a:r>
              <a:rPr lang="fr-FR" sz="1050" b="0" i="0" u="none" strike="noStrike" dirty="0">
                <a:effectLst/>
                <a:latin typeface="Calibri" panose="020F0502020204030204" pitchFamily="34" charset="0"/>
                <a:cs typeface="Calibri" panose="020F0502020204030204" pitchFamily="34" charset="0"/>
              </a:rPr>
              <a:t>Merritt Island</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Florida</a:t>
            </a:r>
            <a:r>
              <a:rPr lang="fr-FR" sz="1050" b="0" i="0" dirty="0">
                <a:solidFill>
                  <a:srgbClr val="202122"/>
                </a:solidFill>
                <a:effectLst/>
                <a:latin typeface="Calibri" panose="020F0502020204030204" pitchFamily="34" charset="0"/>
                <a:cs typeface="Calibri" panose="020F0502020204030204" pitchFamily="34" charset="0"/>
              </a:rPr>
              <a:t>. The pad, </a:t>
            </a:r>
            <a:r>
              <a:rPr lang="fr-FR" sz="1050" b="0" i="0" dirty="0" err="1">
                <a:solidFill>
                  <a:srgbClr val="202122"/>
                </a:solidFill>
                <a:effectLst/>
                <a:latin typeface="Calibri" panose="020F0502020204030204" pitchFamily="34" charset="0"/>
                <a:cs typeface="Calibri" panose="020F0502020204030204" pitchFamily="34" charset="0"/>
              </a:rPr>
              <a:t>along</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with</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Launch </a:t>
            </a:r>
            <a:r>
              <a:rPr lang="fr-FR" sz="1050" b="0" i="0" u="none" strike="noStrike" dirty="0" err="1">
                <a:effectLst/>
                <a:latin typeface="Calibri" panose="020F0502020204030204" pitchFamily="34" charset="0"/>
                <a:cs typeface="Calibri" panose="020F0502020204030204" pitchFamily="34" charset="0"/>
              </a:rPr>
              <a:t>Complex</a:t>
            </a:r>
            <a:r>
              <a:rPr lang="fr-FR" sz="1050" b="0" i="0" u="none" strike="noStrike" dirty="0">
                <a:effectLst/>
                <a:latin typeface="Calibri" panose="020F0502020204030204" pitchFamily="34" charset="0"/>
                <a:cs typeface="Calibri" panose="020F0502020204030204" pitchFamily="34" charset="0"/>
              </a:rPr>
              <a:t> 39B</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was</a:t>
            </a:r>
            <a:r>
              <a:rPr lang="fr-FR" sz="1050" b="0" i="0" dirty="0">
                <a:solidFill>
                  <a:srgbClr val="202122"/>
                </a:solidFill>
                <a:effectLst/>
                <a:latin typeface="Calibri" panose="020F0502020204030204" pitchFamily="34" charset="0"/>
                <a:cs typeface="Calibri" panose="020F0502020204030204" pitchFamily="34" charset="0"/>
              </a:rPr>
              <a:t> first </a:t>
            </a:r>
            <a:r>
              <a:rPr lang="fr-FR" sz="1050" b="0" i="0" dirty="0" err="1">
                <a:solidFill>
                  <a:srgbClr val="202122"/>
                </a:solidFill>
                <a:effectLst/>
                <a:latin typeface="Calibri" panose="020F0502020204030204" pitchFamily="34" charset="0"/>
                <a:cs typeface="Calibri" panose="020F0502020204030204" pitchFamily="34" charset="0"/>
              </a:rPr>
              <a:t>constructed</a:t>
            </a:r>
            <a:r>
              <a:rPr lang="fr-FR" sz="1050" b="0" i="0" dirty="0">
                <a:solidFill>
                  <a:srgbClr val="202122"/>
                </a:solidFill>
                <a:effectLst/>
                <a:latin typeface="Calibri" panose="020F0502020204030204" pitchFamily="34" charset="0"/>
                <a:cs typeface="Calibri" panose="020F0502020204030204" pitchFamily="34" charset="0"/>
              </a:rPr>
              <a:t> in the 1960s to </a:t>
            </a:r>
            <a:r>
              <a:rPr lang="fr-FR" sz="1050" b="0" i="0" dirty="0" err="1">
                <a:solidFill>
                  <a:srgbClr val="202122"/>
                </a:solidFill>
                <a:effectLst/>
                <a:latin typeface="Calibri" panose="020F0502020204030204" pitchFamily="34" charset="0"/>
                <a:cs typeface="Calibri" panose="020F0502020204030204" pitchFamily="34" charset="0"/>
              </a:rPr>
              <a:t>accommodate</a:t>
            </a:r>
            <a:r>
              <a:rPr lang="fr-FR" sz="1050" b="0" i="0" dirty="0">
                <a:solidFill>
                  <a:srgbClr val="202122"/>
                </a:solidFill>
                <a:effectLst/>
                <a:latin typeface="Calibri" panose="020F0502020204030204" pitchFamily="34" charset="0"/>
                <a:cs typeface="Calibri" panose="020F0502020204030204" pitchFamily="34" charset="0"/>
              </a:rPr>
              <a:t> the </a:t>
            </a:r>
            <a:r>
              <a:rPr lang="fr-FR" sz="1050" b="0" i="0" u="none" strike="noStrike" dirty="0">
                <a:effectLst/>
                <a:latin typeface="Calibri" panose="020F0502020204030204" pitchFamily="34" charset="0"/>
                <a:cs typeface="Calibri" panose="020F0502020204030204" pitchFamily="34" charset="0"/>
              </a:rPr>
              <a:t>Saturn V </a:t>
            </a:r>
            <a:r>
              <a:rPr lang="fr-FR" sz="1050" b="0" i="0" dirty="0">
                <a:solidFill>
                  <a:srgbClr val="202122"/>
                </a:solidFill>
                <a:effectLst/>
                <a:latin typeface="Calibri" panose="020F0502020204030204" pitchFamily="34" charset="0"/>
                <a:cs typeface="Calibri" panose="020F0502020204030204" pitchFamily="34" charset="0"/>
              </a:rPr>
              <a:t>launch </a:t>
            </a:r>
            <a:r>
              <a:rPr lang="fr-FR" sz="1050" b="0" i="0" dirty="0" err="1">
                <a:solidFill>
                  <a:srgbClr val="202122"/>
                </a:solidFill>
                <a:effectLst/>
                <a:latin typeface="Calibri" panose="020F0502020204030204" pitchFamily="34" charset="0"/>
                <a:cs typeface="Calibri" panose="020F0502020204030204" pitchFamily="34" charset="0"/>
              </a:rPr>
              <a:t>vehicle</a:t>
            </a:r>
            <a:r>
              <a:rPr lang="fr-FR" sz="1050" b="0" i="0" dirty="0">
                <a:solidFill>
                  <a:srgbClr val="202122"/>
                </a:solidFill>
                <a:effectLst/>
                <a:latin typeface="Calibri" panose="020F0502020204030204" pitchFamily="34" charset="0"/>
                <a:cs typeface="Calibri" panose="020F0502020204030204" pitchFamily="34" charset="0"/>
              </a:rPr>
              <a:t>, and has been </a:t>
            </a:r>
            <a:r>
              <a:rPr lang="fr-FR" sz="1050" dirty="0" err="1">
                <a:solidFill>
                  <a:srgbClr val="202122"/>
                </a:solidFill>
                <a:latin typeface="Calibri" panose="020F0502020204030204" pitchFamily="34" charset="0"/>
                <a:cs typeface="Calibri" panose="020F0502020204030204" pitchFamily="34" charset="0"/>
              </a:rPr>
              <a:t>u</a:t>
            </a:r>
            <a:r>
              <a:rPr lang="fr-FR" sz="1050" b="0" i="0" dirty="0" err="1">
                <a:solidFill>
                  <a:srgbClr val="202122"/>
                </a:solidFill>
                <a:effectLst/>
                <a:latin typeface="Calibri" panose="020F0502020204030204" pitchFamily="34" charset="0"/>
                <a:cs typeface="Calibri" panose="020F0502020204030204" pitchFamily="34" charset="0"/>
              </a:rPr>
              <a:t>sed</a:t>
            </a:r>
            <a:r>
              <a:rPr lang="fr-FR" sz="1050" b="0" i="0" dirty="0">
                <a:solidFill>
                  <a:srgbClr val="202122"/>
                </a:solidFill>
                <a:effectLst/>
                <a:latin typeface="Calibri" panose="020F0502020204030204" pitchFamily="34" charset="0"/>
                <a:cs typeface="Calibri" panose="020F0502020204030204" pitchFamily="34" charset="0"/>
              </a:rPr>
              <a:t> to support NASA </a:t>
            </a:r>
            <a:r>
              <a:rPr lang="fr-FR" sz="1050" b="0" i="0" u="none" strike="noStrike" dirty="0" err="1">
                <a:effectLst/>
                <a:latin typeface="Calibri" panose="020F0502020204030204" pitchFamily="34" charset="0"/>
                <a:cs typeface="Calibri" panose="020F0502020204030204" pitchFamily="34" charset="0"/>
              </a:rPr>
              <a:t>crewed</a:t>
            </a:r>
            <a:r>
              <a:rPr lang="fr-FR" sz="1050" b="0" i="0" u="none" strike="noStrike" dirty="0">
                <a:effectLst/>
                <a:latin typeface="Calibri" panose="020F0502020204030204" pitchFamily="34" charset="0"/>
                <a:cs typeface="Calibri" panose="020F0502020204030204" pitchFamily="34" charset="0"/>
              </a:rPr>
              <a:t> </a:t>
            </a:r>
            <a:r>
              <a:rPr lang="fr-FR" sz="1050" b="0" i="0" u="none" strike="noStrike" dirty="0" err="1">
                <a:effectLst/>
                <a:latin typeface="Calibri" panose="020F0502020204030204" pitchFamily="34" charset="0"/>
                <a:cs typeface="Calibri" panose="020F0502020204030204" pitchFamily="34" charset="0"/>
              </a:rPr>
              <a:t>space</a:t>
            </a:r>
            <a:r>
              <a:rPr lang="fr-FR" sz="1050" b="0" i="0" u="none" strike="noStrike" dirty="0">
                <a:effectLst/>
                <a:latin typeface="Calibri" panose="020F0502020204030204" pitchFamily="34" charset="0"/>
                <a:cs typeface="Calibri" panose="020F0502020204030204" pitchFamily="34" charset="0"/>
              </a:rPr>
              <a:t> </a:t>
            </a:r>
            <a:r>
              <a:rPr lang="fr-FR" sz="1050" b="0" i="0" u="none" strike="noStrike" dirty="0" err="1">
                <a:effectLst/>
                <a:latin typeface="Calibri" panose="020F0502020204030204" pitchFamily="34" charset="0"/>
                <a:cs typeface="Calibri" panose="020F0502020204030204" pitchFamily="34" charset="0"/>
              </a:rPr>
              <a:t>flight</a:t>
            </a:r>
            <a:r>
              <a:rPr lang="fr-FR" sz="1050" b="0" i="0" dirty="0" err="1">
                <a:solidFill>
                  <a:srgbClr val="202122"/>
                </a:solidFill>
                <a:effectLst/>
                <a:latin typeface="Calibri" panose="020F0502020204030204" pitchFamily="34" charset="0"/>
                <a:cs typeface="Calibri" panose="020F0502020204030204" pitchFamily="34" charset="0"/>
              </a:rPr>
              <a:t>missions</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dirty="0" err="1">
                <a:solidFill>
                  <a:srgbClr val="202122"/>
                </a:solidFill>
                <a:effectLst/>
                <a:latin typeface="Calibri" panose="020F0502020204030204" pitchFamily="34" charset="0"/>
                <a:cs typeface="Calibri" panose="020F0502020204030204" pitchFamily="34" charset="0"/>
              </a:rPr>
              <a:t>including</a:t>
            </a:r>
            <a:r>
              <a:rPr lang="fr-FR" sz="1050" b="0" i="0" dirty="0">
                <a:solidFill>
                  <a:srgbClr val="202122"/>
                </a:solidFill>
                <a:effectLst/>
                <a:latin typeface="Calibri" panose="020F0502020204030204" pitchFamily="34" charset="0"/>
                <a:cs typeface="Calibri" panose="020F0502020204030204" pitchFamily="34" charset="0"/>
              </a:rPr>
              <a:t> the </a:t>
            </a:r>
            <a:r>
              <a:rPr lang="fr-FR" sz="1050" b="0" i="0" dirty="0" err="1">
                <a:solidFill>
                  <a:srgbClr val="202122"/>
                </a:solidFill>
                <a:effectLst/>
                <a:latin typeface="Calibri" panose="020F0502020204030204" pitchFamily="34" charset="0"/>
                <a:cs typeface="Calibri" panose="020F0502020204030204" pitchFamily="34" charset="0"/>
              </a:rPr>
              <a:t>historic</a:t>
            </a:r>
            <a:r>
              <a:rPr lang="fr-FR" sz="1050" b="0" i="0" dirty="0">
                <a:solidFill>
                  <a:srgbClr val="202122"/>
                </a:solidFill>
                <a:effectLst/>
                <a:latin typeface="Calibri" panose="020F0502020204030204" pitchFamily="34" charset="0"/>
                <a:cs typeface="Calibri" panose="020F0502020204030204" pitchFamily="34" charset="0"/>
              </a:rPr>
              <a:t> </a:t>
            </a:r>
            <a:r>
              <a:rPr lang="fr-FR" sz="1050" b="0" i="0" u="none" strike="noStrike" dirty="0">
                <a:effectLst/>
                <a:latin typeface="Calibri" panose="020F0502020204030204" pitchFamily="34" charset="0"/>
                <a:cs typeface="Calibri" panose="020F0502020204030204" pitchFamily="34" charset="0"/>
              </a:rPr>
              <a:t>Apollo 11 </a:t>
            </a:r>
            <a:r>
              <a:rPr lang="fr-FR" sz="1050" b="0" i="0" dirty="0" err="1">
                <a:solidFill>
                  <a:srgbClr val="202122"/>
                </a:solidFill>
                <a:effectLst/>
                <a:latin typeface="Calibri" panose="020F0502020204030204" pitchFamily="34" charset="0"/>
                <a:cs typeface="Calibri" panose="020F0502020204030204" pitchFamily="34" charset="0"/>
              </a:rPr>
              <a:t>moon</a:t>
            </a:r>
            <a:r>
              <a:rPr lang="fr-FR" sz="1050" b="0" i="0" dirty="0">
                <a:solidFill>
                  <a:srgbClr val="202122"/>
                </a:solidFill>
                <a:effectLst/>
                <a:latin typeface="Calibri" panose="020F0502020204030204" pitchFamily="34" charset="0"/>
                <a:cs typeface="Calibri" panose="020F0502020204030204" pitchFamily="34" charset="0"/>
              </a:rPr>
              <a:t> landing and the </a:t>
            </a:r>
            <a:r>
              <a:rPr lang="fr-FR" sz="1050" b="0" i="0" u="none" strike="noStrike" dirty="0" err="1">
                <a:effectLst/>
                <a:latin typeface="Calibri" panose="020F0502020204030204" pitchFamily="34" charset="0"/>
                <a:cs typeface="Calibri" panose="020F0502020204030204" pitchFamily="34" charset="0"/>
              </a:rPr>
              <a:t>Space</a:t>
            </a:r>
            <a:r>
              <a:rPr lang="fr-FR" sz="1050" b="0" i="0" u="none" strike="noStrike" dirty="0">
                <a:effectLst/>
                <a:latin typeface="Calibri" panose="020F0502020204030204" pitchFamily="34" charset="0"/>
                <a:cs typeface="Calibri" panose="020F0502020204030204" pitchFamily="34" charset="0"/>
              </a:rPr>
              <a:t> Shuttle</a:t>
            </a:r>
            <a:r>
              <a:rPr lang="fr-FR" sz="1050" b="0" i="0" dirty="0">
                <a:solidFill>
                  <a:srgbClr val="202122"/>
                </a:solidFill>
                <a:effectLst/>
                <a:latin typeface="Calibri" panose="020F0502020204030204" pitchFamily="34" charset="0"/>
                <a:cs typeface="Calibri" panose="020F0502020204030204" pitchFamily="34" charset="0"/>
              </a:rPr>
              <a:t>.</a:t>
            </a:r>
          </a:p>
          <a:p>
            <a:pPr algn="just">
              <a:lnSpc>
                <a:spcPct val="150000"/>
              </a:lnSpc>
            </a:pPr>
            <a:r>
              <a:rPr lang="fr-FR" sz="1000" dirty="0">
                <a:solidFill>
                  <a:srgbClr val="202122"/>
                </a:solidFill>
                <a:latin typeface="Calibri" panose="020F0502020204030204" pitchFamily="34" charset="0"/>
                <a:cs typeface="Calibri" panose="020F0502020204030204" pitchFamily="34" charset="0"/>
              </a:rPr>
              <a:t>(Source : </a:t>
            </a:r>
            <a:r>
              <a:rPr lang="fr-FR" sz="1000" dirty="0" err="1">
                <a:solidFill>
                  <a:srgbClr val="202122"/>
                </a:solidFill>
                <a:latin typeface="Calibri" panose="020F0502020204030204" pitchFamily="34" charset="0"/>
                <a:cs typeface="Calibri" panose="020F0502020204030204" pitchFamily="34" charset="0"/>
              </a:rPr>
              <a:t>en.wikipedia.org</a:t>
            </a:r>
            <a:r>
              <a:rPr lang="fr-FR" sz="1000" dirty="0">
                <a:solidFill>
                  <a:srgbClr val="202122"/>
                </a:solidFill>
                <a:latin typeface="Calibri" panose="020F0502020204030204" pitchFamily="34" charset="0"/>
                <a:cs typeface="Calibri" panose="020F0502020204030204" pitchFamily="34" charset="0"/>
              </a:rPr>
              <a:t>)</a:t>
            </a:r>
            <a:endParaRPr lang="fr-FR" sz="1000" dirty="0">
              <a:latin typeface="Calibri" panose="020F0502020204030204" pitchFamily="34" charset="0"/>
              <a:cs typeface="Calibri" panose="020F0502020204030204" pitchFamily="34" charset="0"/>
            </a:endParaRPr>
          </a:p>
        </p:txBody>
      </p:sp>
      <p:sp>
        <p:nvSpPr>
          <p:cNvPr id="10" name="ZoneTexte 9">
            <a:extLst>
              <a:ext uri="{FF2B5EF4-FFF2-40B4-BE49-F238E27FC236}">
                <a16:creationId xmlns:a16="http://schemas.microsoft.com/office/drawing/2014/main" id="{EBE2507A-54D4-5884-4749-7099D418476C}"/>
              </a:ext>
            </a:extLst>
          </p:cNvPr>
          <p:cNvSpPr txBox="1"/>
          <p:nvPr/>
        </p:nvSpPr>
        <p:spPr>
          <a:xfrm>
            <a:off x="3728399" y="2635706"/>
            <a:ext cx="7541982" cy="1028358"/>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dirty="0">
                <a:latin typeface="Menlo" panose="020B0609030804020204" pitchFamily="49" charset="0"/>
                <a:ea typeface="Menlo" panose="020B0609030804020204" pitchFamily="49" charset="0"/>
                <a:cs typeface="Menlo" panose="020B0609030804020204" pitchFamily="49" charset="0"/>
              </a:rPr>
              <a:t>SELECT DISTINCT </a:t>
            </a:r>
            <a:r>
              <a:rPr lang="fr-FR" sz="1400" dirty="0" err="1">
                <a:latin typeface="Menlo" panose="020B0609030804020204" pitchFamily="49" charset="0"/>
                <a:ea typeface="Menlo" panose="020B0609030804020204" pitchFamily="49" charset="0"/>
                <a:cs typeface="Menlo" panose="020B0609030804020204" pitchFamily="49" charset="0"/>
              </a:rPr>
              <a:t>Launch_Site</a:t>
            </a:r>
            <a:r>
              <a:rPr lang="fr-FR" sz="1400" dirty="0">
                <a:latin typeface="Menlo" panose="020B0609030804020204" pitchFamily="49" charset="0"/>
                <a:ea typeface="Menlo" panose="020B0609030804020204" pitchFamily="49" charset="0"/>
                <a:cs typeface="Menlo" panose="020B0609030804020204" pitchFamily="49" charset="0"/>
              </a:rPr>
              <a:t> FROM SPACEXTBL : </a:t>
            </a:r>
            <a:r>
              <a:rPr lang="fr-FR" sz="1400" dirty="0"/>
              <a:t>Select all </a:t>
            </a:r>
            <a:r>
              <a:rPr lang="fr-FR" sz="1400" b="1" dirty="0"/>
              <a:t>DISTINCT (=unique)</a:t>
            </a:r>
            <a:r>
              <a:rPr lang="fr-FR" sz="1400" dirty="0"/>
              <a:t> values in the </a:t>
            </a:r>
            <a:r>
              <a:rPr lang="fr-FR" sz="1400" b="1" dirty="0" err="1"/>
              <a:t>column</a:t>
            </a:r>
            <a:r>
              <a:rPr lang="fr-FR" sz="1400" b="1" dirty="0"/>
              <a:t> </a:t>
            </a:r>
            <a:r>
              <a:rPr lang="fr-FR" sz="1400" dirty="0" err="1"/>
              <a:t>called</a:t>
            </a:r>
            <a:r>
              <a:rPr lang="fr-FR" sz="1400" b="1" dirty="0"/>
              <a:t> </a:t>
            </a:r>
            <a:r>
              <a:rPr lang="fr-FR" sz="1400" b="1" dirty="0" err="1"/>
              <a:t>Launch_Site</a:t>
            </a:r>
            <a:r>
              <a:rPr lang="fr-FR" sz="1400" b="1"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a:t>
            </a:r>
            <a:endParaRPr lang="fr-FR" sz="1400" b="1"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
        <p:nvSpPr>
          <p:cNvPr id="2" name="ZoneTexte 1">
            <a:extLst>
              <a:ext uri="{FF2B5EF4-FFF2-40B4-BE49-F238E27FC236}">
                <a16:creationId xmlns:a16="http://schemas.microsoft.com/office/drawing/2014/main" id="{AB8C3913-0EBF-F682-CFEA-3B1DD3970C35}"/>
              </a:ext>
            </a:extLst>
          </p:cNvPr>
          <p:cNvSpPr txBox="1"/>
          <p:nvPr/>
        </p:nvSpPr>
        <p:spPr>
          <a:xfrm>
            <a:off x="770011" y="1662773"/>
            <a:ext cx="10586247" cy="784830"/>
          </a:xfrm>
          <a:prstGeom prst="rect">
            <a:avLst/>
          </a:prstGeom>
          <a:solidFill>
            <a:schemeClr val="bg1"/>
          </a:solidFill>
        </p:spPr>
        <p:txBody>
          <a:bodyPr wrap="square">
            <a:spAutoFit/>
          </a:bodyPr>
          <a:lstStyle/>
          <a:p>
            <a:pPr>
              <a:lnSpc>
                <a:spcPct val="150000"/>
              </a:lnSpc>
            </a:pPr>
            <a:r>
              <a:rPr lang="fr-FR" dirty="0"/>
              <a:t>SQL script : </a:t>
            </a:r>
          </a:p>
          <a:p>
            <a:r>
              <a:rPr lang="fr-FR" b="0" dirty="0">
                <a:solidFill>
                  <a:srgbClr val="000000"/>
                </a:solidFill>
                <a:effectLst/>
                <a:highlight>
                  <a:srgbClr val="FFFFFF"/>
                </a:highlight>
                <a:latin typeface="Menlo" panose="020B0609030804020204" pitchFamily="49" charset="0"/>
              </a:rPr>
              <a:t>SELECT * FROM SPACEXTBL WHERE </a:t>
            </a:r>
            <a:r>
              <a:rPr lang="fr-FR" b="0" dirty="0">
                <a:solidFill>
                  <a:srgbClr val="A31515"/>
                </a:solidFill>
                <a:effectLst/>
                <a:highlight>
                  <a:srgbClr val="FFFFFF"/>
                </a:highlight>
                <a:latin typeface="Menlo" panose="020B0609030804020204" pitchFamily="49" charset="0"/>
              </a:rPr>
              <a:t>"</a:t>
            </a:r>
            <a:r>
              <a:rPr lang="fr-FR" b="0" dirty="0" err="1">
                <a:solidFill>
                  <a:srgbClr val="A31515"/>
                </a:solidFill>
                <a:effectLst/>
                <a:highlight>
                  <a:srgbClr val="FFFFFF"/>
                </a:highlight>
                <a:latin typeface="Menlo" panose="020B0609030804020204" pitchFamily="49" charset="0"/>
              </a:rPr>
              <a:t>launch_site</a:t>
            </a:r>
            <a:r>
              <a:rPr lang="fr-FR" b="0" dirty="0">
                <a:solidFill>
                  <a:srgbClr val="A31515"/>
                </a:solidFill>
                <a:effectLst/>
                <a:highlight>
                  <a:srgbClr val="FFFFFF"/>
                </a:highlight>
                <a:latin typeface="Menlo" panose="020B0609030804020204" pitchFamily="49" charset="0"/>
              </a:rPr>
              <a:t>"</a:t>
            </a:r>
            <a:r>
              <a:rPr lang="fr-FR" b="0" dirty="0">
                <a:solidFill>
                  <a:srgbClr val="000000"/>
                </a:solidFill>
                <a:effectLst/>
                <a:highlight>
                  <a:srgbClr val="FFFFFF"/>
                </a:highlight>
                <a:latin typeface="Menlo" panose="020B0609030804020204" pitchFamily="49" charset="0"/>
              </a:rPr>
              <a:t> LIKE </a:t>
            </a:r>
            <a:r>
              <a:rPr lang="fr-FR" b="0" dirty="0">
                <a:solidFill>
                  <a:srgbClr val="A31515"/>
                </a:solidFill>
                <a:effectLst/>
                <a:highlight>
                  <a:srgbClr val="FFFFFF"/>
                </a:highlight>
                <a:latin typeface="Menlo" panose="020B0609030804020204" pitchFamily="49" charset="0"/>
              </a:rPr>
              <a:t>"CCA%"</a:t>
            </a:r>
            <a:r>
              <a:rPr lang="fr-FR" b="0" dirty="0">
                <a:solidFill>
                  <a:srgbClr val="000000"/>
                </a:solidFill>
                <a:effectLst/>
                <a:highlight>
                  <a:srgbClr val="FFFFFF"/>
                </a:highlight>
                <a:latin typeface="Menlo" panose="020B0609030804020204" pitchFamily="49" charset="0"/>
              </a:rPr>
              <a:t> LIMIT </a:t>
            </a:r>
            <a:r>
              <a:rPr lang="fr-FR" b="0" dirty="0">
                <a:solidFill>
                  <a:srgbClr val="098658"/>
                </a:solidFill>
                <a:effectLst/>
                <a:highlight>
                  <a:srgbClr val="FFFFFF"/>
                </a:highlight>
                <a:latin typeface="Menlo" panose="020B0609030804020204" pitchFamily="49" charset="0"/>
              </a:rPr>
              <a:t>5</a:t>
            </a:r>
            <a:endParaRPr lang="fr-FR" b="0" dirty="0">
              <a:solidFill>
                <a:srgbClr val="000000"/>
              </a:solidFill>
              <a:effectLst/>
              <a:highlight>
                <a:srgbClr val="FFFFFF"/>
              </a:highlight>
              <a:latin typeface="Menlo" panose="020B0609030804020204" pitchFamily="49" charset="0"/>
            </a:endParaRPr>
          </a:p>
        </p:txBody>
      </p:sp>
      <p:sp>
        <p:nvSpPr>
          <p:cNvPr id="6" name="ZoneTexte 5">
            <a:extLst>
              <a:ext uri="{FF2B5EF4-FFF2-40B4-BE49-F238E27FC236}">
                <a16:creationId xmlns:a16="http://schemas.microsoft.com/office/drawing/2014/main" id="{CA83C310-1F7A-E4B0-877D-B6FB5A6287C0}"/>
              </a:ext>
            </a:extLst>
          </p:cNvPr>
          <p:cNvSpPr txBox="1"/>
          <p:nvPr/>
        </p:nvSpPr>
        <p:spPr>
          <a:xfrm>
            <a:off x="770011" y="2859329"/>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7" name="Image 6" descr="Une image contenant texte, reçu, algèbre&#10;&#10;Description générée automatiquement">
            <a:extLst>
              <a:ext uri="{FF2B5EF4-FFF2-40B4-BE49-F238E27FC236}">
                <a16:creationId xmlns:a16="http://schemas.microsoft.com/office/drawing/2014/main" id="{C71C659A-2451-DEC5-CA39-2743D5FFA5C5}"/>
              </a:ext>
            </a:extLst>
          </p:cNvPr>
          <p:cNvPicPr>
            <a:picLocks noChangeAspect="1"/>
          </p:cNvPicPr>
          <p:nvPr/>
        </p:nvPicPr>
        <p:blipFill>
          <a:blip r:embed="rId3"/>
          <a:stretch>
            <a:fillRect/>
          </a:stretch>
        </p:blipFill>
        <p:spPr>
          <a:xfrm>
            <a:off x="1799303" y="2859328"/>
            <a:ext cx="10128480" cy="1879819"/>
          </a:xfrm>
          <a:prstGeom prst="rect">
            <a:avLst/>
          </a:prstGeom>
        </p:spPr>
      </p:pic>
      <p:sp>
        <p:nvSpPr>
          <p:cNvPr id="8" name="ZoneTexte 7">
            <a:extLst>
              <a:ext uri="{FF2B5EF4-FFF2-40B4-BE49-F238E27FC236}">
                <a16:creationId xmlns:a16="http://schemas.microsoft.com/office/drawing/2014/main" id="{CF178222-91A2-761A-F988-B2BEF6B1BF99}"/>
              </a:ext>
            </a:extLst>
          </p:cNvPr>
          <p:cNvSpPr txBox="1"/>
          <p:nvPr/>
        </p:nvSpPr>
        <p:spPr>
          <a:xfrm>
            <a:off x="770011" y="4967121"/>
            <a:ext cx="10586246" cy="1674689"/>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 SELECT * FROM SPACEXTBL </a:t>
            </a:r>
            <a:r>
              <a:rPr lang="fr-FR" sz="1400" dirty="0"/>
              <a:t>: select all </a:t>
            </a:r>
            <a:r>
              <a:rPr lang="fr-FR" sz="1400" dirty="0" err="1"/>
              <a:t>columns</a:t>
            </a:r>
            <a:r>
              <a:rPr lang="fr-FR" sz="1400" dirty="0"/>
              <a:t> and </a:t>
            </a:r>
            <a:r>
              <a:rPr lang="fr-FR" sz="1400" dirty="0" err="1"/>
              <a:t>associated</a:t>
            </a:r>
            <a:r>
              <a:rPr lang="fr-FR" sz="1400" dirty="0"/>
              <a:t> values </a:t>
            </a:r>
            <a:r>
              <a:rPr lang="fr-FR" sz="1400" dirty="0" err="1"/>
              <a:t>from</a:t>
            </a:r>
            <a:r>
              <a:rPr lang="fr-FR" sz="1400" dirty="0"/>
              <a:t> the table SPACEXTBL (</a:t>
            </a:r>
            <a:r>
              <a:rPr lang="fr-FR" sz="1400" b="1" dirty="0"/>
              <a:t>FROM SPACEXTBL</a:t>
            </a:r>
            <a:r>
              <a:rPr lang="fr-FR" sz="1400" dirty="0"/>
              <a:t>)</a:t>
            </a:r>
          </a:p>
          <a:p>
            <a:pPr marL="285750" indent="-285750" algn="just">
              <a:lnSpc>
                <a:spcPct val="150000"/>
              </a:lnSpc>
              <a:buFont typeface="Arial" panose="020B0604020202020204" pitchFamily="34" charset="0"/>
              <a:buChar char="•"/>
            </a:pPr>
            <a:r>
              <a:rPr lang="fr-FR" sz="1400" dirty="0"/>
              <a:t>Condition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launch_site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LIKE </a:t>
            </a:r>
            <a:r>
              <a:rPr lang="fr-FR" sz="1400" b="0" dirty="0">
                <a:solidFill>
                  <a:srgbClr val="A31515"/>
                </a:solidFill>
                <a:effectLst/>
                <a:highlight>
                  <a:srgbClr val="FFFFFF"/>
                </a:highlight>
                <a:latin typeface="Menlo" panose="020B0609030804020204" pitchFamily="49" charset="0"/>
              </a:rPr>
              <a:t>"CCA% »</a:t>
            </a:r>
            <a:r>
              <a:rPr lang="fr-FR" sz="1400" b="0" dirty="0">
                <a:solidFill>
                  <a:srgbClr val="A31515"/>
                </a:solidFill>
                <a:effectLst/>
                <a:latin typeface="Menlo" panose="020B0609030804020204" pitchFamily="49" charset="0"/>
              </a:rPr>
              <a:t> </a:t>
            </a:r>
            <a:r>
              <a:rPr lang="fr-FR" sz="1400" dirty="0"/>
              <a:t>: Records must </a:t>
            </a:r>
            <a:r>
              <a:rPr lang="fr-FR" sz="1400" dirty="0" err="1"/>
              <a:t>verify</a:t>
            </a:r>
            <a:r>
              <a:rPr lang="fr-FR" sz="1400" dirty="0"/>
              <a:t> the condition </a:t>
            </a:r>
            <a:r>
              <a:rPr lang="fr-FR" sz="1400" dirty="0" err="1"/>
              <a:t>that</a:t>
            </a:r>
            <a:r>
              <a:rPr lang="fr-FR" sz="1400" dirty="0"/>
              <a:t> the values in </a:t>
            </a:r>
            <a:r>
              <a:rPr lang="fr-FR" sz="1400" dirty="0" err="1"/>
              <a:t>column</a:t>
            </a:r>
            <a:r>
              <a:rPr lang="fr-FR" sz="1400" dirty="0"/>
              <a:t> « </a:t>
            </a:r>
            <a:r>
              <a:rPr lang="fr-FR" sz="1400" b="1" dirty="0" err="1"/>
              <a:t>launch_site</a:t>
            </a:r>
            <a:r>
              <a:rPr lang="fr-FR" sz="1400" b="1" dirty="0"/>
              <a:t> </a:t>
            </a:r>
            <a:r>
              <a:rPr lang="fr-FR" sz="1400" dirty="0"/>
              <a:t>» start </a:t>
            </a:r>
            <a:r>
              <a:rPr lang="fr-FR" sz="1400" dirty="0" err="1"/>
              <a:t>with</a:t>
            </a:r>
            <a:r>
              <a:rPr lang="fr-FR" sz="1400" dirty="0"/>
              <a:t> « </a:t>
            </a:r>
            <a:r>
              <a:rPr lang="fr-FR" sz="1400" b="1" dirty="0"/>
              <a:t>CCA</a:t>
            </a:r>
            <a:r>
              <a:rPr lang="fr-FR" sz="1400" dirty="0"/>
              <a:t> » and can end </a:t>
            </a:r>
            <a:r>
              <a:rPr lang="fr-FR" sz="1400" dirty="0" err="1"/>
              <a:t>with</a:t>
            </a:r>
            <a:r>
              <a:rPr lang="fr-FR" sz="1400" dirty="0"/>
              <a:t> </a:t>
            </a:r>
            <a:r>
              <a:rPr lang="fr-FR" sz="1400" dirty="0" err="1"/>
              <a:t>anything</a:t>
            </a:r>
            <a:r>
              <a:rPr lang="fr-FR" sz="1400" dirty="0"/>
              <a:t> </a:t>
            </a:r>
            <a:r>
              <a:rPr lang="fr-FR" sz="1400" dirty="0" err="1"/>
              <a:t>else</a:t>
            </a:r>
            <a:r>
              <a:rPr lang="fr-FR" sz="1400" dirty="0"/>
              <a:t> « </a:t>
            </a:r>
            <a:r>
              <a:rPr lang="fr-FR" sz="1400" b="1" dirty="0"/>
              <a:t>%</a:t>
            </a:r>
            <a:r>
              <a:rPr lang="fr-FR" sz="1400"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LIMIT </a:t>
            </a:r>
            <a:r>
              <a:rPr lang="fr-FR" sz="1400" b="0" dirty="0">
                <a:solidFill>
                  <a:srgbClr val="098658"/>
                </a:solidFill>
                <a:effectLst/>
                <a:highlight>
                  <a:srgbClr val="FFFFFF"/>
                </a:highlight>
                <a:latin typeface="Menlo" panose="020B0609030804020204" pitchFamily="49" charset="0"/>
              </a:rPr>
              <a:t>5 </a:t>
            </a:r>
            <a:r>
              <a:rPr lang="fr-FR" sz="1400" dirty="0"/>
              <a:t>: Display </a:t>
            </a:r>
            <a:r>
              <a:rPr lang="fr-FR" sz="1400" dirty="0" err="1"/>
              <a:t>only</a:t>
            </a:r>
            <a:r>
              <a:rPr lang="fr-FR" sz="1400" dirty="0"/>
              <a:t> 5 records </a:t>
            </a:r>
            <a:r>
              <a:rPr lang="fr-FR" sz="1400" dirty="0" err="1"/>
              <a:t>from</a:t>
            </a:r>
            <a:r>
              <a:rPr lang="fr-FR" sz="1400" dirty="0"/>
              <a:t> the </a:t>
            </a:r>
            <a:r>
              <a:rPr lang="fr-FR" sz="1400" dirty="0" err="1"/>
              <a:t>selection</a:t>
            </a:r>
            <a:endParaRPr lang="fr-FR" sz="1400" b="1"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sp>
        <p:nvSpPr>
          <p:cNvPr id="2" name="ZoneTexte 1">
            <a:extLst>
              <a:ext uri="{FF2B5EF4-FFF2-40B4-BE49-F238E27FC236}">
                <a16:creationId xmlns:a16="http://schemas.microsoft.com/office/drawing/2014/main" id="{4939E4FE-F8B0-560D-97ED-1616D1363482}"/>
              </a:ext>
            </a:extLst>
          </p:cNvPr>
          <p:cNvSpPr txBox="1"/>
          <p:nvPr/>
        </p:nvSpPr>
        <p:spPr>
          <a:xfrm>
            <a:off x="770011" y="3728705"/>
            <a:ext cx="10586246" cy="1997855"/>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SUM(PAYLOAD_MASS__KG_) AS </a:t>
            </a:r>
            <a:r>
              <a:rPr lang="fr-FR" sz="1400" b="0" dirty="0">
                <a:solidFill>
                  <a:srgbClr val="A31515"/>
                </a:solidFill>
                <a:effectLst/>
                <a:highlight>
                  <a:srgbClr val="FFFFFF"/>
                </a:highlight>
                <a:latin typeface="Menlo" panose="020B0609030804020204" pitchFamily="49" charset="0"/>
              </a:rPr>
              <a:t>"Total </a:t>
            </a:r>
            <a:r>
              <a:rPr lang="fr-FR" sz="1400" b="0" dirty="0" err="1">
                <a:solidFill>
                  <a:srgbClr val="A31515"/>
                </a:solidFill>
                <a:effectLst/>
                <a:highlight>
                  <a:srgbClr val="FFFFFF"/>
                </a:highlight>
                <a:latin typeface="Menlo" panose="020B0609030804020204" pitchFamily="49" charset="0"/>
              </a:rPr>
              <a:t>Payload</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FROM SPACEXTBL </a:t>
            </a:r>
            <a:r>
              <a:rPr lang="fr-FR" sz="1400" dirty="0"/>
              <a:t>: Select the </a:t>
            </a:r>
            <a:r>
              <a:rPr lang="fr-FR" sz="1400" dirty="0" err="1"/>
              <a:t>sum</a:t>
            </a:r>
            <a:r>
              <a:rPr lang="fr-FR" sz="1400" dirty="0"/>
              <a:t> of the values in the </a:t>
            </a:r>
            <a:r>
              <a:rPr lang="fr-FR" sz="1400" dirty="0" err="1"/>
              <a:t>column</a:t>
            </a:r>
            <a:r>
              <a:rPr lang="fr-FR" sz="1400" dirty="0"/>
              <a:t> </a:t>
            </a:r>
            <a:r>
              <a:rPr lang="fr-FR" sz="1400" dirty="0" err="1"/>
              <a:t>called</a:t>
            </a:r>
            <a:r>
              <a:rPr lang="fr-FR" sz="1400" dirty="0"/>
              <a:t> </a:t>
            </a:r>
            <a:r>
              <a:rPr lang="fr-FR" sz="1400" b="1" dirty="0"/>
              <a:t>PAYLOAD_MASS_KG </a:t>
            </a:r>
            <a:r>
              <a:rPr lang="fr-FR" sz="1400" dirty="0"/>
              <a:t>(</a:t>
            </a:r>
            <a:r>
              <a:rPr lang="fr-FR" sz="1400" b="1" dirty="0"/>
              <a:t>SUM(PAYLOAD_MASS_KG</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 and </a:t>
            </a:r>
            <a:r>
              <a:rPr lang="fr-FR" sz="1400" dirty="0" err="1"/>
              <a:t>name</a:t>
            </a:r>
            <a:r>
              <a:rPr lang="fr-FR" sz="1400" dirty="0"/>
              <a:t> the </a:t>
            </a:r>
            <a:r>
              <a:rPr lang="fr-FR" sz="1400" dirty="0" err="1"/>
              <a:t>resulting</a:t>
            </a:r>
            <a:r>
              <a:rPr lang="fr-FR" sz="1400" dirty="0"/>
              <a:t> </a:t>
            </a:r>
            <a:r>
              <a:rPr lang="fr-FR" sz="1400" dirty="0" err="1"/>
              <a:t>column</a:t>
            </a:r>
            <a:r>
              <a:rPr lang="fr-FR" sz="1400" dirty="0"/>
              <a:t> «</a:t>
            </a:r>
            <a:r>
              <a:rPr lang="fr-FR" sz="1400" b="1" dirty="0"/>
              <a:t> Total </a:t>
            </a:r>
            <a:r>
              <a:rPr lang="fr-FR" sz="1400" b="1" dirty="0" err="1"/>
              <a:t>Payload</a:t>
            </a:r>
            <a:r>
              <a:rPr lang="fr-FR" sz="1400" b="1" dirty="0"/>
              <a:t> </a:t>
            </a:r>
            <a:r>
              <a:rPr lang="fr-FR" sz="1400" dirty="0"/>
              <a:t>» (</a:t>
            </a:r>
            <a:r>
              <a:rPr lang="fr-FR" sz="1400" b="1" dirty="0"/>
              <a:t>AS « Total </a:t>
            </a:r>
            <a:r>
              <a:rPr lang="fr-FR" sz="1400" b="1" dirty="0" err="1"/>
              <a:t>Payload</a:t>
            </a:r>
            <a:r>
              <a:rPr lang="fr-FR" sz="1400" b="1" dirty="0"/>
              <a:t> »</a:t>
            </a:r>
            <a:r>
              <a:rPr lang="fr-FR" sz="1400" dirty="0"/>
              <a:t>)</a:t>
            </a:r>
          </a:p>
          <a:p>
            <a:pPr marL="285750" indent="-285750" algn="just">
              <a:lnSpc>
                <a:spcPct val="150000"/>
              </a:lnSpc>
              <a:buFont typeface="Arial" panose="020B0604020202020204" pitchFamily="34" charset="0"/>
              <a:buChar char="•"/>
            </a:pPr>
            <a:r>
              <a:rPr lang="fr-FR" sz="1400" dirty="0"/>
              <a:t>Condition</a:t>
            </a:r>
            <a:r>
              <a:rPr lang="fr-FR" sz="1400" b="1" dirty="0"/>
              <a:t>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"Customer"</a:t>
            </a:r>
            <a:r>
              <a:rPr lang="fr-FR" sz="1400" b="0" dirty="0">
                <a:solidFill>
                  <a:srgbClr val="000000"/>
                </a:solidFill>
                <a:effectLst/>
                <a:highlight>
                  <a:srgbClr val="FFFFFF"/>
                </a:highlight>
                <a:latin typeface="Menlo" panose="020B0609030804020204" pitchFamily="49" charset="0"/>
              </a:rPr>
              <a:t> = </a:t>
            </a:r>
            <a:r>
              <a:rPr lang="fr-FR" sz="1400" b="0" dirty="0">
                <a:solidFill>
                  <a:srgbClr val="A31515"/>
                </a:solidFill>
                <a:effectLst/>
                <a:highlight>
                  <a:srgbClr val="FFFFFF"/>
                </a:highlight>
                <a:latin typeface="Menlo" panose="020B0609030804020204" pitchFamily="49" charset="0"/>
              </a:rPr>
              <a:t>"NASA (CRS) »</a:t>
            </a:r>
            <a:r>
              <a:rPr lang="fr-FR" sz="1400" dirty="0"/>
              <a:t> : records must </a:t>
            </a:r>
            <a:r>
              <a:rPr lang="fr-FR" sz="1400" dirty="0" err="1"/>
              <a:t>verify</a:t>
            </a:r>
            <a:r>
              <a:rPr lang="fr-FR" sz="1400" dirty="0"/>
              <a:t> the condition of </a:t>
            </a:r>
            <a:r>
              <a:rPr lang="fr-FR" sz="1400" dirty="0" err="1"/>
              <a:t>having</a:t>
            </a:r>
            <a:r>
              <a:rPr lang="fr-FR" sz="1400" dirty="0"/>
              <a:t> the value « </a:t>
            </a:r>
            <a:r>
              <a:rPr lang="fr-FR" sz="1400" b="1" dirty="0"/>
              <a:t>NASA (CRS) </a:t>
            </a:r>
            <a:r>
              <a:rPr lang="fr-FR" sz="1400" dirty="0"/>
              <a:t>» in the </a:t>
            </a:r>
            <a:r>
              <a:rPr lang="fr-FR" sz="1400" b="1" dirty="0"/>
              <a:t>Customer </a:t>
            </a:r>
            <a:r>
              <a:rPr lang="fr-FR" sz="1400" b="1" dirty="0" err="1"/>
              <a:t>column</a:t>
            </a:r>
            <a:endParaRPr lang="fr-FR" sz="1400" b="1" dirty="0"/>
          </a:p>
        </p:txBody>
      </p:sp>
      <p:sp>
        <p:nvSpPr>
          <p:cNvPr id="6" name="ZoneTexte 5">
            <a:extLst>
              <a:ext uri="{FF2B5EF4-FFF2-40B4-BE49-F238E27FC236}">
                <a16:creationId xmlns:a16="http://schemas.microsoft.com/office/drawing/2014/main" id="{A4453546-E841-CEFA-5400-B954A24515D3}"/>
              </a:ext>
            </a:extLst>
          </p:cNvPr>
          <p:cNvSpPr txBox="1"/>
          <p:nvPr/>
        </p:nvSpPr>
        <p:spPr>
          <a:xfrm>
            <a:off x="770011" y="1662773"/>
            <a:ext cx="10586247" cy="1000274"/>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SUM(PAYLOAD_MASS__KG_) AS </a:t>
            </a:r>
            <a:r>
              <a:rPr lang="fr-FR" sz="1600" b="0" dirty="0">
                <a:solidFill>
                  <a:srgbClr val="A31515"/>
                </a:solidFill>
                <a:effectLst/>
                <a:highlight>
                  <a:srgbClr val="FFFFFF"/>
                </a:highlight>
                <a:latin typeface="Menlo" panose="020B0609030804020204" pitchFamily="49" charset="0"/>
              </a:rPr>
              <a:t>"Total </a:t>
            </a:r>
            <a:r>
              <a:rPr lang="fr-FR" sz="1600" b="0" dirty="0" err="1">
                <a:solidFill>
                  <a:srgbClr val="A31515"/>
                </a:solidFill>
                <a:effectLst/>
                <a:highlight>
                  <a:srgbClr val="FFFFFF"/>
                </a:highlight>
                <a:latin typeface="Menlo" panose="020B0609030804020204" pitchFamily="49" charset="0"/>
              </a:rPr>
              <a:t>Payload</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FROM SPACEXTBL WHERE </a:t>
            </a:r>
            <a:r>
              <a:rPr lang="fr-FR" sz="1600" b="0" dirty="0">
                <a:solidFill>
                  <a:srgbClr val="A31515"/>
                </a:solidFill>
                <a:effectLst/>
                <a:highlight>
                  <a:srgbClr val="FFFFFF"/>
                </a:highlight>
                <a:latin typeface="Menlo" panose="020B0609030804020204" pitchFamily="49" charset="0"/>
              </a:rPr>
              <a:t>"Customer"</a:t>
            </a:r>
            <a:r>
              <a:rPr lang="fr-FR" sz="1600" b="0" dirty="0">
                <a:solidFill>
                  <a:srgbClr val="000000"/>
                </a:solidFill>
                <a:effectLst/>
                <a:highlight>
                  <a:srgbClr val="FFFFFF"/>
                </a:highlight>
                <a:latin typeface="Menlo" panose="020B0609030804020204" pitchFamily="49" charset="0"/>
              </a:rPr>
              <a:t> = </a:t>
            </a:r>
            <a:r>
              <a:rPr lang="fr-FR" sz="1600" b="0" dirty="0">
                <a:solidFill>
                  <a:srgbClr val="A31515"/>
                </a:solidFill>
                <a:effectLst/>
                <a:highlight>
                  <a:srgbClr val="FFFFFF"/>
                </a:highlight>
                <a:latin typeface="Menlo" panose="020B0609030804020204" pitchFamily="49" charset="0"/>
              </a:rPr>
              <a:t>"NASA (CRS)"</a:t>
            </a:r>
            <a:endParaRPr lang="fr-FR" sz="1600" b="0" dirty="0">
              <a:solidFill>
                <a:srgbClr val="000000"/>
              </a:solidFill>
              <a:effectLst/>
              <a:highlight>
                <a:srgbClr val="FFFFFF"/>
              </a:highlight>
              <a:latin typeface="Menlo" panose="020B0609030804020204" pitchFamily="49" charset="0"/>
            </a:endParaRPr>
          </a:p>
        </p:txBody>
      </p:sp>
      <p:sp>
        <p:nvSpPr>
          <p:cNvPr id="7" name="ZoneTexte 6">
            <a:extLst>
              <a:ext uri="{FF2B5EF4-FFF2-40B4-BE49-F238E27FC236}">
                <a16:creationId xmlns:a16="http://schemas.microsoft.com/office/drawing/2014/main" id="{1651BF28-DAAF-6E1D-4103-2A3669209051}"/>
              </a:ext>
            </a:extLst>
          </p:cNvPr>
          <p:cNvSpPr txBox="1"/>
          <p:nvPr/>
        </p:nvSpPr>
        <p:spPr>
          <a:xfrm>
            <a:off x="770011" y="2859329"/>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8" name="Image 7" descr="Une image contenant texte, Police, blanc, Graphique&#10;&#10;Description générée automatiquement">
            <a:extLst>
              <a:ext uri="{FF2B5EF4-FFF2-40B4-BE49-F238E27FC236}">
                <a16:creationId xmlns:a16="http://schemas.microsoft.com/office/drawing/2014/main" id="{11AE871E-43A5-E46B-B3C0-351B8F61982D}"/>
              </a:ext>
            </a:extLst>
          </p:cNvPr>
          <p:cNvPicPr>
            <a:picLocks noChangeAspect="1"/>
          </p:cNvPicPr>
          <p:nvPr/>
        </p:nvPicPr>
        <p:blipFill>
          <a:blip r:embed="rId3"/>
          <a:stretch>
            <a:fillRect/>
          </a:stretch>
        </p:blipFill>
        <p:spPr>
          <a:xfrm>
            <a:off x="1799303" y="2858437"/>
            <a:ext cx="1339924" cy="63978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sp>
        <p:nvSpPr>
          <p:cNvPr id="2" name="ZoneTexte 1">
            <a:extLst>
              <a:ext uri="{FF2B5EF4-FFF2-40B4-BE49-F238E27FC236}">
                <a16:creationId xmlns:a16="http://schemas.microsoft.com/office/drawing/2014/main" id="{7DAD7A9C-6DB8-7376-FCDC-6FA70550D5B5}"/>
              </a:ext>
            </a:extLst>
          </p:cNvPr>
          <p:cNvSpPr txBox="1"/>
          <p:nvPr/>
        </p:nvSpPr>
        <p:spPr>
          <a:xfrm>
            <a:off x="770011" y="3817193"/>
            <a:ext cx="10586246" cy="1997855"/>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AVG(PAYLOAD_MASS__KG_) AS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Average</a:t>
            </a:r>
            <a:r>
              <a:rPr lang="fr-FR" sz="1400" b="0" dirty="0">
                <a:solidFill>
                  <a:srgbClr val="A31515"/>
                </a:solidFill>
                <a:effectLst/>
                <a:highlight>
                  <a:srgbClr val="FFFFFF"/>
                </a:highlight>
                <a:latin typeface="Menlo" panose="020B0609030804020204" pitchFamily="49" charset="0"/>
              </a:rPr>
              <a:t> </a:t>
            </a:r>
            <a:r>
              <a:rPr lang="fr-FR" sz="1400" b="0" dirty="0" err="1">
                <a:solidFill>
                  <a:srgbClr val="A31515"/>
                </a:solidFill>
                <a:effectLst/>
                <a:highlight>
                  <a:srgbClr val="FFFFFF"/>
                </a:highlight>
                <a:latin typeface="Menlo" panose="020B0609030804020204" pitchFamily="49" charset="0"/>
              </a:rPr>
              <a:t>Payload</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FROM SPACEXTBL </a:t>
            </a:r>
            <a:r>
              <a:rPr lang="fr-FR" sz="1400" dirty="0"/>
              <a:t>: Select the </a:t>
            </a:r>
            <a:r>
              <a:rPr lang="fr-FR" sz="1400" dirty="0" err="1"/>
              <a:t>average</a:t>
            </a:r>
            <a:r>
              <a:rPr lang="fr-FR" sz="1400" dirty="0"/>
              <a:t> of the values in the </a:t>
            </a:r>
            <a:r>
              <a:rPr lang="fr-FR" sz="1400" dirty="0" err="1"/>
              <a:t>column</a:t>
            </a:r>
            <a:r>
              <a:rPr lang="fr-FR" sz="1400" dirty="0"/>
              <a:t> </a:t>
            </a:r>
            <a:r>
              <a:rPr lang="fr-FR" sz="1400" dirty="0" err="1"/>
              <a:t>called</a:t>
            </a:r>
            <a:r>
              <a:rPr lang="fr-FR" sz="1400" dirty="0"/>
              <a:t> </a:t>
            </a:r>
            <a:r>
              <a:rPr lang="fr-FR" sz="1400" b="1" dirty="0"/>
              <a:t>PAYLOAD_MASS_KG </a:t>
            </a:r>
            <a:r>
              <a:rPr lang="fr-FR" sz="1400" dirty="0"/>
              <a:t>(</a:t>
            </a:r>
            <a:r>
              <a:rPr lang="fr-FR" sz="1400" b="1" dirty="0"/>
              <a:t>AVG(PAYLOAD_MASS_KG</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 and </a:t>
            </a:r>
            <a:r>
              <a:rPr lang="fr-FR" sz="1400" dirty="0" err="1"/>
              <a:t>name</a:t>
            </a:r>
            <a:r>
              <a:rPr lang="fr-FR" sz="1400" dirty="0"/>
              <a:t> the </a:t>
            </a:r>
            <a:r>
              <a:rPr lang="fr-FR" sz="1400" dirty="0" err="1"/>
              <a:t>resulting</a:t>
            </a:r>
            <a:r>
              <a:rPr lang="fr-FR" sz="1400" dirty="0"/>
              <a:t> </a:t>
            </a:r>
            <a:r>
              <a:rPr lang="fr-FR" sz="1400" dirty="0" err="1"/>
              <a:t>column</a:t>
            </a:r>
            <a:r>
              <a:rPr lang="fr-FR" sz="1400" dirty="0"/>
              <a:t> «</a:t>
            </a:r>
            <a:r>
              <a:rPr lang="fr-FR" sz="1400" b="1" dirty="0"/>
              <a:t> </a:t>
            </a:r>
            <a:r>
              <a:rPr lang="fr-FR" sz="1400" b="1" dirty="0" err="1"/>
              <a:t>Average</a:t>
            </a:r>
            <a:r>
              <a:rPr lang="fr-FR" sz="1400" b="1" dirty="0"/>
              <a:t> </a:t>
            </a:r>
            <a:r>
              <a:rPr lang="fr-FR" sz="1400" b="1" dirty="0" err="1"/>
              <a:t>Payload</a:t>
            </a:r>
            <a:r>
              <a:rPr lang="fr-FR" sz="1400" b="1" dirty="0"/>
              <a:t> </a:t>
            </a:r>
            <a:r>
              <a:rPr lang="fr-FR" sz="1400" dirty="0"/>
              <a:t>» (</a:t>
            </a:r>
            <a:r>
              <a:rPr lang="fr-FR" sz="1400" b="1" dirty="0"/>
              <a:t>AS «  </a:t>
            </a:r>
            <a:r>
              <a:rPr lang="fr-FR" sz="1400" b="1" dirty="0" err="1"/>
              <a:t>Average</a:t>
            </a:r>
            <a:r>
              <a:rPr lang="fr-FR" sz="1400" b="1" dirty="0"/>
              <a:t> </a:t>
            </a:r>
            <a:r>
              <a:rPr lang="fr-FR" sz="1400" b="1" dirty="0" err="1"/>
              <a:t>Payload</a:t>
            </a:r>
            <a:r>
              <a:rPr lang="fr-FR" sz="1400" b="1" dirty="0"/>
              <a:t> »</a:t>
            </a:r>
            <a:r>
              <a:rPr lang="fr-FR" sz="1400" dirty="0"/>
              <a:t>)</a:t>
            </a:r>
          </a:p>
          <a:p>
            <a:pPr marL="285750" indent="-285750" algn="just">
              <a:lnSpc>
                <a:spcPct val="150000"/>
              </a:lnSpc>
              <a:buFont typeface="Arial" panose="020B0604020202020204" pitchFamily="34" charset="0"/>
              <a:buChar char="•"/>
            </a:pPr>
            <a:r>
              <a:rPr lang="fr-FR" sz="1400" dirty="0"/>
              <a:t>Condition</a:t>
            </a:r>
            <a:r>
              <a:rPr lang="fr-FR" sz="1400" b="1" dirty="0"/>
              <a:t>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booster_version</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 </a:t>
            </a:r>
            <a:r>
              <a:rPr lang="fr-FR" sz="1400" b="0" dirty="0">
                <a:solidFill>
                  <a:srgbClr val="A31515"/>
                </a:solidFill>
                <a:effectLst/>
                <a:highlight>
                  <a:srgbClr val="FFFFFF"/>
                </a:highlight>
                <a:latin typeface="Menlo" panose="020B0609030804020204" pitchFamily="49" charset="0"/>
              </a:rPr>
              <a:t>"F9 v1.1" </a:t>
            </a:r>
            <a:r>
              <a:rPr lang="fr-FR" sz="1400" dirty="0"/>
              <a:t>: records must </a:t>
            </a:r>
            <a:r>
              <a:rPr lang="fr-FR" sz="1400" dirty="0" err="1"/>
              <a:t>verify</a:t>
            </a:r>
            <a:r>
              <a:rPr lang="fr-FR" sz="1400" dirty="0"/>
              <a:t> the condition of </a:t>
            </a:r>
            <a:r>
              <a:rPr lang="fr-FR" sz="1400" dirty="0" err="1"/>
              <a:t>having</a:t>
            </a:r>
            <a:r>
              <a:rPr lang="fr-FR" sz="1400" dirty="0"/>
              <a:t> the value « </a:t>
            </a:r>
            <a:r>
              <a:rPr lang="fr-FR" sz="1400" b="1" dirty="0"/>
              <a:t>F9 v1.1</a:t>
            </a:r>
            <a:r>
              <a:rPr lang="fr-FR" sz="1400" dirty="0"/>
              <a:t>» in the « </a:t>
            </a:r>
            <a:r>
              <a:rPr lang="fr-FR" sz="1400" b="1" dirty="0" err="1"/>
              <a:t>booster_version</a:t>
            </a:r>
            <a:r>
              <a:rPr lang="fr-FR" sz="1400" b="1" dirty="0"/>
              <a:t> » </a:t>
            </a:r>
            <a:r>
              <a:rPr lang="fr-FR" sz="1400" b="1" dirty="0" err="1"/>
              <a:t>column</a:t>
            </a:r>
            <a:endParaRPr lang="fr-FR" sz="1400" b="1" dirty="0"/>
          </a:p>
        </p:txBody>
      </p:sp>
      <p:sp>
        <p:nvSpPr>
          <p:cNvPr id="6" name="ZoneTexte 5">
            <a:extLst>
              <a:ext uri="{FF2B5EF4-FFF2-40B4-BE49-F238E27FC236}">
                <a16:creationId xmlns:a16="http://schemas.microsoft.com/office/drawing/2014/main" id="{2A586B32-E507-9690-F3E4-D628B03B8761}"/>
              </a:ext>
            </a:extLst>
          </p:cNvPr>
          <p:cNvSpPr txBox="1"/>
          <p:nvPr/>
        </p:nvSpPr>
        <p:spPr>
          <a:xfrm>
            <a:off x="770011" y="1662773"/>
            <a:ext cx="10586247" cy="1000274"/>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AVG(PAYLOAD_MASS__KG_) AS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Average</a:t>
            </a:r>
            <a:r>
              <a:rPr lang="fr-FR" sz="1600" b="0" dirty="0">
                <a:solidFill>
                  <a:srgbClr val="A31515"/>
                </a:solidFill>
                <a:effectLst/>
                <a:highlight>
                  <a:srgbClr val="FFFFFF"/>
                </a:highlight>
                <a:latin typeface="Menlo" panose="020B0609030804020204" pitchFamily="49" charset="0"/>
              </a:rPr>
              <a:t> </a:t>
            </a:r>
            <a:r>
              <a:rPr lang="fr-FR" sz="1600" b="0" dirty="0" err="1">
                <a:solidFill>
                  <a:srgbClr val="A31515"/>
                </a:solidFill>
                <a:effectLst/>
                <a:highlight>
                  <a:srgbClr val="FFFFFF"/>
                </a:highlight>
                <a:latin typeface="Menlo" panose="020B0609030804020204" pitchFamily="49" charset="0"/>
              </a:rPr>
              <a:t>Payload</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FROM SPACEXTBL WHERE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booster_version</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 </a:t>
            </a:r>
            <a:r>
              <a:rPr lang="fr-FR" sz="1600" b="0" dirty="0">
                <a:solidFill>
                  <a:srgbClr val="A31515"/>
                </a:solidFill>
                <a:effectLst/>
                <a:highlight>
                  <a:srgbClr val="FFFFFF"/>
                </a:highlight>
                <a:latin typeface="Menlo" panose="020B0609030804020204" pitchFamily="49" charset="0"/>
              </a:rPr>
              <a:t>"F9 v1.1"</a:t>
            </a:r>
            <a:endParaRPr lang="fr-FR" sz="1600" b="0" dirty="0">
              <a:solidFill>
                <a:srgbClr val="000000"/>
              </a:solidFill>
              <a:effectLst/>
              <a:highlight>
                <a:srgbClr val="FFFFFF"/>
              </a:highlight>
              <a:latin typeface="Menlo" panose="020B0609030804020204" pitchFamily="49" charset="0"/>
            </a:endParaRPr>
          </a:p>
        </p:txBody>
      </p:sp>
      <p:sp>
        <p:nvSpPr>
          <p:cNvPr id="7" name="ZoneTexte 6">
            <a:extLst>
              <a:ext uri="{FF2B5EF4-FFF2-40B4-BE49-F238E27FC236}">
                <a16:creationId xmlns:a16="http://schemas.microsoft.com/office/drawing/2014/main" id="{F67EF2AC-4B88-7418-8785-85B43FFB171A}"/>
              </a:ext>
            </a:extLst>
          </p:cNvPr>
          <p:cNvSpPr txBox="1"/>
          <p:nvPr/>
        </p:nvSpPr>
        <p:spPr>
          <a:xfrm>
            <a:off x="770011" y="2859329"/>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8" name="Image 7" descr="Une image contenant texte, Police, blanc, Graphique&#10;&#10;Description générée automatiquement">
            <a:extLst>
              <a:ext uri="{FF2B5EF4-FFF2-40B4-BE49-F238E27FC236}">
                <a16:creationId xmlns:a16="http://schemas.microsoft.com/office/drawing/2014/main" id="{1F28A96C-17C2-442E-3487-BCCAA835CDD5}"/>
              </a:ext>
            </a:extLst>
          </p:cNvPr>
          <p:cNvPicPr>
            <a:picLocks noChangeAspect="1"/>
          </p:cNvPicPr>
          <p:nvPr/>
        </p:nvPicPr>
        <p:blipFill>
          <a:blip r:embed="rId3"/>
          <a:stretch>
            <a:fillRect/>
          </a:stretch>
        </p:blipFill>
        <p:spPr>
          <a:xfrm>
            <a:off x="1799303" y="2863708"/>
            <a:ext cx="1681555" cy="670093"/>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sp>
        <p:nvSpPr>
          <p:cNvPr id="2" name="ZoneTexte 1">
            <a:extLst>
              <a:ext uri="{FF2B5EF4-FFF2-40B4-BE49-F238E27FC236}">
                <a16:creationId xmlns:a16="http://schemas.microsoft.com/office/drawing/2014/main" id="{053A30FA-1DE7-4D1D-A3F0-4A3AA8D0D157}"/>
              </a:ext>
            </a:extLst>
          </p:cNvPr>
          <p:cNvSpPr txBox="1"/>
          <p:nvPr/>
        </p:nvSpPr>
        <p:spPr>
          <a:xfrm>
            <a:off x="770011" y="3817193"/>
            <a:ext cx="10586246" cy="1997855"/>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MIN(</a:t>
            </a:r>
            <a:r>
              <a:rPr lang="fr-FR" sz="1400" b="0" dirty="0">
                <a:solidFill>
                  <a:srgbClr val="A31515"/>
                </a:solidFill>
                <a:effectLst/>
                <a:highlight>
                  <a:srgbClr val="FFFFFF"/>
                </a:highlight>
                <a:latin typeface="Menlo" panose="020B0609030804020204" pitchFamily="49" charset="0"/>
              </a:rPr>
              <a:t>"Date"</a:t>
            </a:r>
            <a:r>
              <a:rPr lang="fr-FR" sz="1400" b="0" dirty="0">
                <a:solidFill>
                  <a:srgbClr val="000000"/>
                </a:solidFill>
                <a:effectLst/>
                <a:highlight>
                  <a:srgbClr val="FFFFFF"/>
                </a:highlight>
                <a:latin typeface="Menlo" panose="020B0609030804020204" pitchFamily="49" charset="0"/>
              </a:rPr>
              <a:t>) AS </a:t>
            </a:r>
            <a:r>
              <a:rPr lang="fr-FR" sz="1400" b="0" dirty="0">
                <a:solidFill>
                  <a:srgbClr val="A31515"/>
                </a:solidFill>
                <a:effectLst/>
                <a:highlight>
                  <a:srgbClr val="FFFFFF"/>
                </a:highlight>
                <a:latin typeface="Menlo" panose="020B0609030804020204" pitchFamily="49" charset="0"/>
              </a:rPr>
              <a:t>'First </a:t>
            </a:r>
            <a:r>
              <a:rPr lang="fr-FR" sz="1400" b="0" dirty="0" err="1">
                <a:solidFill>
                  <a:srgbClr val="A31515"/>
                </a:solidFill>
                <a:effectLst/>
                <a:highlight>
                  <a:srgbClr val="FFFFFF"/>
                </a:highlight>
                <a:latin typeface="Menlo" panose="020B0609030804020204" pitchFamily="49" charset="0"/>
              </a:rPr>
              <a:t>successful</a:t>
            </a:r>
            <a:r>
              <a:rPr lang="fr-FR" sz="1400" b="0" dirty="0">
                <a:solidFill>
                  <a:srgbClr val="A31515"/>
                </a:solidFill>
                <a:effectLst/>
                <a:highlight>
                  <a:srgbClr val="FFFFFF"/>
                </a:highlight>
                <a:latin typeface="Menlo" panose="020B0609030804020204" pitchFamily="49" charset="0"/>
              </a:rPr>
              <a:t> landing'</a:t>
            </a:r>
            <a:r>
              <a:rPr lang="fr-FR" sz="1400" b="0" dirty="0">
                <a:solidFill>
                  <a:srgbClr val="000000"/>
                </a:solidFill>
                <a:effectLst/>
                <a:highlight>
                  <a:srgbClr val="FFFFFF"/>
                </a:highlight>
                <a:latin typeface="Menlo" panose="020B0609030804020204" pitchFamily="49" charset="0"/>
              </a:rPr>
              <a:t> FROM SPACEXTBL </a:t>
            </a:r>
            <a:r>
              <a:rPr lang="fr-FR" sz="1400" dirty="0"/>
              <a:t>: Select the </a:t>
            </a:r>
            <a:r>
              <a:rPr lang="fr-FR" sz="1400" dirty="0" err="1"/>
              <a:t>smallest</a:t>
            </a:r>
            <a:r>
              <a:rPr lang="fr-FR" sz="1400" dirty="0"/>
              <a:t> = </a:t>
            </a:r>
            <a:r>
              <a:rPr lang="fr-FR" sz="1400" dirty="0" err="1"/>
              <a:t>earliest</a:t>
            </a:r>
            <a:r>
              <a:rPr lang="fr-FR" sz="1400" dirty="0"/>
              <a:t> value of the values in the </a:t>
            </a:r>
            <a:r>
              <a:rPr lang="fr-FR" sz="1400" dirty="0" err="1"/>
              <a:t>column</a:t>
            </a:r>
            <a:r>
              <a:rPr lang="fr-FR" sz="1400" dirty="0"/>
              <a:t> </a:t>
            </a:r>
            <a:r>
              <a:rPr lang="fr-FR" sz="1400" dirty="0" err="1"/>
              <a:t>called</a:t>
            </a:r>
            <a:r>
              <a:rPr lang="fr-FR" sz="1400" dirty="0"/>
              <a:t> </a:t>
            </a:r>
            <a:r>
              <a:rPr lang="fr-FR" sz="1400" b="1" dirty="0"/>
              <a:t>Date </a:t>
            </a:r>
            <a:r>
              <a:rPr lang="fr-FR" sz="1400" dirty="0"/>
              <a:t>(</a:t>
            </a:r>
            <a:r>
              <a:rPr lang="fr-FR" sz="1400" b="1" dirty="0"/>
              <a:t>MIN(« Date »)</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 and </a:t>
            </a:r>
            <a:r>
              <a:rPr lang="fr-FR" sz="1400" dirty="0" err="1"/>
              <a:t>name</a:t>
            </a:r>
            <a:r>
              <a:rPr lang="fr-FR" sz="1400" dirty="0"/>
              <a:t> the </a:t>
            </a:r>
            <a:r>
              <a:rPr lang="fr-FR" sz="1400" dirty="0" err="1"/>
              <a:t>resulting</a:t>
            </a:r>
            <a:r>
              <a:rPr lang="fr-FR" sz="1400" dirty="0"/>
              <a:t> </a:t>
            </a:r>
            <a:r>
              <a:rPr lang="fr-FR" sz="1400" dirty="0" err="1"/>
              <a:t>column</a:t>
            </a:r>
            <a:r>
              <a:rPr lang="fr-FR" sz="1400" dirty="0"/>
              <a:t> «</a:t>
            </a:r>
            <a:r>
              <a:rPr lang="fr-FR" sz="1400" b="1" dirty="0"/>
              <a:t> First </a:t>
            </a:r>
            <a:r>
              <a:rPr lang="fr-FR" sz="1400" b="1" dirty="0" err="1"/>
              <a:t>successful</a:t>
            </a:r>
            <a:r>
              <a:rPr lang="fr-FR" sz="1400" b="1" dirty="0"/>
              <a:t> landing </a:t>
            </a:r>
            <a:r>
              <a:rPr lang="fr-FR" sz="1400" dirty="0"/>
              <a:t>» (</a:t>
            </a:r>
            <a:r>
              <a:rPr lang="fr-FR" sz="1400" b="1" dirty="0"/>
              <a:t>AS «  First </a:t>
            </a:r>
            <a:r>
              <a:rPr lang="fr-FR" sz="1400" b="1" dirty="0" err="1"/>
              <a:t>successful</a:t>
            </a:r>
            <a:r>
              <a:rPr lang="fr-FR" sz="1400" b="1" dirty="0"/>
              <a:t> landing»</a:t>
            </a:r>
            <a:r>
              <a:rPr lang="fr-FR" sz="1400" dirty="0"/>
              <a:t>)</a:t>
            </a:r>
          </a:p>
          <a:p>
            <a:pPr marL="285750" indent="-285750" algn="just">
              <a:lnSpc>
                <a:spcPct val="150000"/>
              </a:lnSpc>
              <a:buFont typeface="Arial" panose="020B0604020202020204" pitchFamily="34" charset="0"/>
              <a:buChar char="•"/>
            </a:pPr>
            <a:r>
              <a:rPr lang="fr-FR" sz="1400" dirty="0"/>
              <a:t>Condition</a:t>
            </a:r>
            <a:r>
              <a:rPr lang="fr-FR" sz="1400" b="1" dirty="0"/>
              <a:t>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Success</a:t>
            </a:r>
            <a:r>
              <a:rPr lang="fr-FR" sz="1400" b="0" dirty="0">
                <a:solidFill>
                  <a:srgbClr val="A31515"/>
                </a:solidFill>
                <a:effectLst/>
                <a:highlight>
                  <a:srgbClr val="FFFFFF"/>
                </a:highlight>
                <a:latin typeface="Menlo" panose="020B0609030804020204" pitchFamily="49" charset="0"/>
              </a:rPr>
              <a:t>' </a:t>
            </a:r>
            <a:r>
              <a:rPr lang="fr-FR" sz="1400" dirty="0"/>
              <a:t>: records must </a:t>
            </a:r>
            <a:r>
              <a:rPr lang="fr-FR" sz="1400" dirty="0" err="1"/>
              <a:t>verify</a:t>
            </a:r>
            <a:r>
              <a:rPr lang="fr-FR" sz="1400" dirty="0"/>
              <a:t> the condition of </a:t>
            </a:r>
            <a:r>
              <a:rPr lang="fr-FR" sz="1400" dirty="0" err="1"/>
              <a:t>having</a:t>
            </a:r>
            <a:r>
              <a:rPr lang="fr-FR" sz="1400" dirty="0"/>
              <a:t> the value «</a:t>
            </a:r>
            <a:r>
              <a:rPr lang="fr-FR" sz="1400" b="1" dirty="0" err="1"/>
              <a:t>Success</a:t>
            </a:r>
            <a:r>
              <a:rPr lang="fr-FR" sz="1400" dirty="0"/>
              <a:t>» in the « </a:t>
            </a:r>
            <a:r>
              <a:rPr lang="fr-FR" sz="1400" b="1" dirty="0"/>
              <a:t>landing </a:t>
            </a:r>
            <a:r>
              <a:rPr lang="fr-FR" sz="1400" b="1" dirty="0" err="1"/>
              <a:t>outcome</a:t>
            </a:r>
            <a:r>
              <a:rPr lang="fr-FR" sz="1400" b="1" dirty="0"/>
              <a:t>» </a:t>
            </a:r>
            <a:r>
              <a:rPr lang="fr-FR" sz="1400" b="1" dirty="0" err="1"/>
              <a:t>column</a:t>
            </a:r>
            <a:endParaRPr lang="fr-FR" sz="1400" b="1" dirty="0"/>
          </a:p>
        </p:txBody>
      </p:sp>
      <p:sp>
        <p:nvSpPr>
          <p:cNvPr id="6" name="ZoneTexte 5">
            <a:extLst>
              <a:ext uri="{FF2B5EF4-FFF2-40B4-BE49-F238E27FC236}">
                <a16:creationId xmlns:a16="http://schemas.microsoft.com/office/drawing/2014/main" id="{557610B4-AC65-1754-1AD8-0C6332532AC8}"/>
              </a:ext>
            </a:extLst>
          </p:cNvPr>
          <p:cNvSpPr txBox="1"/>
          <p:nvPr/>
        </p:nvSpPr>
        <p:spPr>
          <a:xfrm>
            <a:off x="770011" y="1662773"/>
            <a:ext cx="10586247" cy="1000274"/>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MIN(</a:t>
            </a:r>
            <a:r>
              <a:rPr lang="fr-FR" sz="1600" b="0" dirty="0">
                <a:solidFill>
                  <a:srgbClr val="A31515"/>
                </a:solidFill>
                <a:effectLst/>
                <a:highlight>
                  <a:srgbClr val="FFFFFF"/>
                </a:highlight>
                <a:latin typeface="Menlo" panose="020B0609030804020204" pitchFamily="49" charset="0"/>
              </a:rPr>
              <a:t>"Date"</a:t>
            </a:r>
            <a:r>
              <a:rPr lang="fr-FR" sz="1600" b="0" dirty="0">
                <a:solidFill>
                  <a:srgbClr val="000000"/>
                </a:solidFill>
                <a:effectLst/>
                <a:highlight>
                  <a:srgbClr val="FFFFFF"/>
                </a:highlight>
                <a:latin typeface="Menlo" panose="020B0609030804020204" pitchFamily="49" charset="0"/>
              </a:rPr>
              <a:t>) AS </a:t>
            </a:r>
            <a:r>
              <a:rPr lang="fr-FR" sz="1600" b="0" dirty="0">
                <a:solidFill>
                  <a:srgbClr val="A31515"/>
                </a:solidFill>
                <a:effectLst/>
                <a:highlight>
                  <a:srgbClr val="FFFFFF"/>
                </a:highlight>
                <a:latin typeface="Menlo" panose="020B0609030804020204" pitchFamily="49" charset="0"/>
              </a:rPr>
              <a:t>'First </a:t>
            </a:r>
            <a:r>
              <a:rPr lang="fr-FR" sz="1600" b="0" dirty="0" err="1">
                <a:solidFill>
                  <a:srgbClr val="A31515"/>
                </a:solidFill>
                <a:effectLst/>
                <a:highlight>
                  <a:srgbClr val="FFFFFF"/>
                </a:highlight>
                <a:latin typeface="Menlo" panose="020B0609030804020204" pitchFamily="49" charset="0"/>
              </a:rPr>
              <a:t>successful</a:t>
            </a:r>
            <a:r>
              <a:rPr lang="fr-FR" sz="1600" b="0" dirty="0">
                <a:solidFill>
                  <a:srgbClr val="A31515"/>
                </a:solidFill>
                <a:effectLst/>
                <a:highlight>
                  <a:srgbClr val="FFFFFF"/>
                </a:highlight>
                <a:latin typeface="Menlo" panose="020B0609030804020204" pitchFamily="49" charset="0"/>
              </a:rPr>
              <a:t> landing'</a:t>
            </a:r>
            <a:r>
              <a:rPr lang="fr-FR" sz="1600" b="0" dirty="0">
                <a:solidFill>
                  <a:srgbClr val="000000"/>
                </a:solidFill>
                <a:effectLst/>
                <a:highlight>
                  <a:srgbClr val="FFFFFF"/>
                </a:highlight>
                <a:latin typeface="Menlo" panose="020B0609030804020204" pitchFamily="49" charset="0"/>
              </a:rPr>
              <a:t> FROM SPACEXTBL WHERE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Success</a:t>
            </a:r>
            <a:r>
              <a:rPr lang="fr-FR" sz="1600" b="0" dirty="0">
                <a:solidFill>
                  <a:srgbClr val="A31515"/>
                </a:solidFill>
                <a:effectLst/>
                <a:highlight>
                  <a:srgbClr val="FFFFFF"/>
                </a:highlight>
                <a:latin typeface="Menlo" panose="020B0609030804020204" pitchFamily="49" charset="0"/>
              </a:rPr>
              <a:t>'</a:t>
            </a:r>
            <a:endParaRPr lang="fr-FR" sz="1600" b="0" dirty="0">
              <a:solidFill>
                <a:srgbClr val="000000"/>
              </a:solidFill>
              <a:effectLst/>
              <a:highlight>
                <a:srgbClr val="FFFFFF"/>
              </a:highlight>
              <a:latin typeface="Menlo" panose="020B0609030804020204" pitchFamily="49" charset="0"/>
            </a:endParaRPr>
          </a:p>
        </p:txBody>
      </p:sp>
      <p:sp>
        <p:nvSpPr>
          <p:cNvPr id="7" name="ZoneTexte 6">
            <a:extLst>
              <a:ext uri="{FF2B5EF4-FFF2-40B4-BE49-F238E27FC236}">
                <a16:creationId xmlns:a16="http://schemas.microsoft.com/office/drawing/2014/main" id="{F4334FF1-D18D-E166-F8D6-A5855421BDE6}"/>
              </a:ext>
            </a:extLst>
          </p:cNvPr>
          <p:cNvSpPr txBox="1"/>
          <p:nvPr/>
        </p:nvSpPr>
        <p:spPr>
          <a:xfrm>
            <a:off x="770011" y="2859329"/>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8" name="Image 7" descr="Une image contenant texte, Police, blanc, Graphique&#10;&#10;Description générée automatiquement">
            <a:extLst>
              <a:ext uri="{FF2B5EF4-FFF2-40B4-BE49-F238E27FC236}">
                <a16:creationId xmlns:a16="http://schemas.microsoft.com/office/drawing/2014/main" id="{D3CBABF0-E632-C8C0-3CB7-56EA0D08D9C3}"/>
              </a:ext>
            </a:extLst>
          </p:cNvPr>
          <p:cNvPicPr>
            <a:picLocks noChangeAspect="1"/>
          </p:cNvPicPr>
          <p:nvPr/>
        </p:nvPicPr>
        <p:blipFill>
          <a:blip r:embed="rId3"/>
          <a:stretch>
            <a:fillRect/>
          </a:stretch>
        </p:blipFill>
        <p:spPr>
          <a:xfrm>
            <a:off x="1799303" y="2859329"/>
            <a:ext cx="2433386" cy="674472"/>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sp>
        <p:nvSpPr>
          <p:cNvPr id="2" name="ZoneTexte 1">
            <a:extLst>
              <a:ext uri="{FF2B5EF4-FFF2-40B4-BE49-F238E27FC236}">
                <a16:creationId xmlns:a16="http://schemas.microsoft.com/office/drawing/2014/main" id="{2F73171F-6666-AFC7-55C4-50B73D62F87C}"/>
              </a:ext>
            </a:extLst>
          </p:cNvPr>
          <p:cNvSpPr txBox="1"/>
          <p:nvPr/>
        </p:nvSpPr>
        <p:spPr>
          <a:xfrm>
            <a:off x="625320" y="4076941"/>
            <a:ext cx="10586246" cy="2321020"/>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DISTINCT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booster_version</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FROM SPACEXTBL </a:t>
            </a:r>
            <a:r>
              <a:rPr lang="fr-FR" sz="1400" dirty="0"/>
              <a:t>: Select all </a:t>
            </a:r>
            <a:r>
              <a:rPr lang="fr-FR" sz="1400" b="1" dirty="0"/>
              <a:t>distinct</a:t>
            </a:r>
            <a:r>
              <a:rPr lang="fr-FR" sz="1400" dirty="0"/>
              <a:t> (</a:t>
            </a:r>
            <a:r>
              <a:rPr lang="fr-FR" sz="1400" b="1" dirty="0"/>
              <a:t>=unique</a:t>
            </a:r>
            <a:r>
              <a:rPr lang="fr-FR" sz="1400" dirty="0"/>
              <a:t>) values in the </a:t>
            </a:r>
            <a:r>
              <a:rPr lang="fr-FR" sz="1400" dirty="0" err="1"/>
              <a:t>column</a:t>
            </a:r>
            <a:r>
              <a:rPr lang="fr-FR" sz="1400" dirty="0"/>
              <a:t> </a:t>
            </a:r>
            <a:r>
              <a:rPr lang="fr-FR" sz="1400" dirty="0" err="1"/>
              <a:t>called</a:t>
            </a:r>
            <a:r>
              <a:rPr lang="fr-FR" sz="1400" dirty="0"/>
              <a:t> « </a:t>
            </a:r>
            <a:r>
              <a:rPr lang="fr-FR" sz="1400" b="1" dirty="0" err="1"/>
              <a:t>booster_version</a:t>
            </a:r>
            <a:r>
              <a:rPr lang="fr-FR" sz="1400" b="1" dirty="0"/>
              <a:t> » </a:t>
            </a:r>
            <a:r>
              <a:rPr lang="fr-FR" sz="1400" dirty="0"/>
              <a:t>(</a:t>
            </a:r>
            <a:r>
              <a:rPr lang="fr-FR" sz="1400" b="1" dirty="0"/>
              <a:t>DISTINCT « </a:t>
            </a:r>
            <a:r>
              <a:rPr lang="fr-FR" sz="1400" b="1" dirty="0" err="1"/>
              <a:t>booster_version</a:t>
            </a:r>
            <a:r>
              <a:rPr lang="fr-FR" sz="1400" b="1" dirty="0"/>
              <a:t> »</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a:t>
            </a:r>
          </a:p>
          <a:p>
            <a:pPr marL="285750" indent="-285750" algn="just">
              <a:lnSpc>
                <a:spcPct val="150000"/>
              </a:lnSpc>
              <a:buFont typeface="Arial" panose="020B0604020202020204" pitchFamily="34" charset="0"/>
              <a:buChar char="•"/>
            </a:pPr>
            <a:r>
              <a:rPr lang="fr-FR" sz="1400" dirty="0"/>
              <a:t>Condition 1</a:t>
            </a:r>
            <a:r>
              <a:rPr lang="fr-FR" sz="1400" b="1" dirty="0"/>
              <a:t>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payload_mass__kg</a:t>
            </a:r>
            <a:r>
              <a:rPr lang="fr-FR" sz="1400" b="0" dirty="0">
                <a:solidFill>
                  <a:srgbClr val="A31515"/>
                </a:solidFill>
                <a:effectLst/>
                <a:highlight>
                  <a:srgbClr val="FFFFFF"/>
                </a:highlight>
                <a:latin typeface="Menlo" panose="020B0609030804020204" pitchFamily="49" charset="0"/>
              </a:rPr>
              <a:t>_"</a:t>
            </a:r>
            <a:r>
              <a:rPr lang="fr-FR" sz="1400" b="0" dirty="0">
                <a:solidFill>
                  <a:srgbClr val="000000"/>
                </a:solidFill>
                <a:effectLst/>
                <a:highlight>
                  <a:srgbClr val="FFFFFF"/>
                </a:highlight>
                <a:latin typeface="Menlo" panose="020B0609030804020204" pitchFamily="49" charset="0"/>
              </a:rPr>
              <a:t> BETWEEN </a:t>
            </a:r>
            <a:r>
              <a:rPr lang="fr-FR" sz="1400" b="0" dirty="0">
                <a:solidFill>
                  <a:srgbClr val="098658"/>
                </a:solidFill>
                <a:effectLst/>
                <a:highlight>
                  <a:srgbClr val="FFFFFF"/>
                </a:highlight>
                <a:latin typeface="Menlo" panose="020B0609030804020204" pitchFamily="49" charset="0"/>
              </a:rPr>
              <a:t>4000</a:t>
            </a:r>
            <a:r>
              <a:rPr lang="fr-FR" sz="1400" b="0" dirty="0">
                <a:solidFill>
                  <a:srgbClr val="000000"/>
                </a:solidFill>
                <a:effectLst/>
                <a:highlight>
                  <a:srgbClr val="FFFFFF"/>
                </a:highlight>
                <a:latin typeface="Menlo" panose="020B0609030804020204" pitchFamily="49" charset="0"/>
              </a:rPr>
              <a:t> AND </a:t>
            </a:r>
            <a:r>
              <a:rPr lang="fr-FR" sz="1400" b="0" dirty="0">
                <a:solidFill>
                  <a:srgbClr val="098658"/>
                </a:solidFill>
                <a:effectLst/>
                <a:highlight>
                  <a:srgbClr val="FFFFFF"/>
                </a:highlight>
                <a:latin typeface="Menlo" panose="020B0609030804020204" pitchFamily="49" charset="0"/>
              </a:rPr>
              <a:t>5999</a:t>
            </a:r>
            <a:r>
              <a:rPr lang="fr-FR" sz="1400" b="0" dirty="0">
                <a:solidFill>
                  <a:srgbClr val="000000"/>
                </a:solidFill>
                <a:effectLst/>
                <a:highlight>
                  <a:srgbClr val="FFFFFF"/>
                </a:highlight>
                <a:latin typeface="Menlo" panose="020B0609030804020204" pitchFamily="49" charset="0"/>
              </a:rPr>
              <a:t>) </a:t>
            </a:r>
            <a:r>
              <a:rPr lang="fr-FR" sz="1400" dirty="0"/>
              <a:t>: records must </a:t>
            </a:r>
            <a:r>
              <a:rPr lang="fr-FR" sz="1400" dirty="0" err="1"/>
              <a:t>verify</a:t>
            </a:r>
            <a:r>
              <a:rPr lang="fr-FR" sz="1400" dirty="0"/>
              <a:t> the condition of </a:t>
            </a:r>
            <a:r>
              <a:rPr lang="fr-FR" sz="1400" dirty="0" err="1"/>
              <a:t>having</a:t>
            </a:r>
            <a:r>
              <a:rPr lang="fr-FR" sz="1400" dirty="0"/>
              <a:t> a value </a:t>
            </a:r>
            <a:r>
              <a:rPr lang="fr-FR" sz="1400" b="1" dirty="0" err="1"/>
              <a:t>between</a:t>
            </a:r>
            <a:r>
              <a:rPr lang="fr-FR" sz="1400" dirty="0"/>
              <a:t>  </a:t>
            </a:r>
            <a:r>
              <a:rPr lang="fr-FR" sz="1400" b="1" dirty="0"/>
              <a:t>4000 and 6000</a:t>
            </a:r>
            <a:r>
              <a:rPr lang="fr-FR" sz="1400" dirty="0"/>
              <a:t> in the « </a:t>
            </a:r>
            <a:r>
              <a:rPr lang="fr-FR" sz="1400" b="1" dirty="0" err="1"/>
              <a:t>payload_mass_kg</a:t>
            </a:r>
            <a:r>
              <a:rPr lang="fr-FR" sz="1400" b="1" dirty="0"/>
              <a:t> </a:t>
            </a:r>
            <a:r>
              <a:rPr lang="fr-FR" sz="1400" dirty="0"/>
              <a:t>»</a:t>
            </a:r>
            <a:r>
              <a:rPr lang="fr-FR" sz="1400" b="1" dirty="0"/>
              <a:t> </a:t>
            </a:r>
            <a:r>
              <a:rPr lang="fr-FR" sz="1400" b="1" dirty="0" err="1"/>
              <a:t>column</a:t>
            </a:r>
            <a:endParaRPr lang="fr-FR" sz="1400" b="1" dirty="0"/>
          </a:p>
          <a:p>
            <a:pPr marL="285750" indent="-285750" algn="just">
              <a:lnSpc>
                <a:spcPct val="150000"/>
              </a:lnSpc>
              <a:buFont typeface="Arial" panose="020B0604020202020204" pitchFamily="34" charset="0"/>
              <a:buChar char="•"/>
            </a:pPr>
            <a:r>
              <a:rPr lang="fr-FR" sz="1400" dirty="0"/>
              <a:t>Condition 2 </a:t>
            </a:r>
            <a:r>
              <a:rPr lang="fr-FR" sz="1400" b="0" dirty="0">
                <a:solidFill>
                  <a:srgbClr val="000000"/>
                </a:solidFill>
                <a:effectLst/>
                <a:highlight>
                  <a:srgbClr val="FFFFFF"/>
                </a:highlight>
                <a:latin typeface="Menlo" panose="020B0609030804020204" pitchFamily="49" charset="0"/>
              </a:rPr>
              <a:t>AND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LIKE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Success</a:t>
            </a:r>
            <a:r>
              <a:rPr lang="fr-FR" sz="1400" b="0" dirty="0">
                <a:solidFill>
                  <a:srgbClr val="A31515"/>
                </a:solidFill>
                <a:effectLst/>
                <a:highlight>
                  <a:srgbClr val="FFFFFF"/>
                </a:highlight>
                <a:latin typeface="Menlo" panose="020B0609030804020204" pitchFamily="49" charset="0"/>
              </a:rPr>
              <a:t> (drone </a:t>
            </a:r>
            <a:r>
              <a:rPr lang="fr-FR" sz="1400" b="0" dirty="0" err="1">
                <a:solidFill>
                  <a:srgbClr val="A31515"/>
                </a:solidFill>
                <a:effectLst/>
                <a:highlight>
                  <a:srgbClr val="FFFFFF"/>
                </a:highlight>
                <a:latin typeface="Menlo" panose="020B0609030804020204" pitchFamily="49" charset="0"/>
              </a:rPr>
              <a:t>ship</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a:t>
            </a:r>
            <a:r>
              <a:rPr lang="fr-FR" sz="1400" dirty="0"/>
              <a:t>: records must </a:t>
            </a:r>
            <a:r>
              <a:rPr lang="fr-FR" sz="1400" dirty="0" err="1"/>
              <a:t>verify</a:t>
            </a:r>
            <a:r>
              <a:rPr lang="fr-FR" sz="1400" dirty="0"/>
              <a:t> the condition of </a:t>
            </a:r>
            <a:r>
              <a:rPr lang="fr-FR" sz="1400" dirty="0" err="1"/>
              <a:t>having</a:t>
            </a:r>
            <a:r>
              <a:rPr lang="fr-FR" sz="1400" dirty="0"/>
              <a:t> the value « </a:t>
            </a:r>
            <a:r>
              <a:rPr lang="fr-FR" sz="1400" b="1" dirty="0" err="1"/>
              <a:t>Success</a:t>
            </a:r>
            <a:r>
              <a:rPr lang="fr-FR" sz="1400" b="1" dirty="0"/>
              <a:t> (drone </a:t>
            </a:r>
            <a:r>
              <a:rPr lang="fr-FR" sz="1400" b="1" dirty="0" err="1"/>
              <a:t>ship</a:t>
            </a:r>
            <a:r>
              <a:rPr lang="fr-FR" sz="1400" b="1" dirty="0"/>
              <a:t>) </a:t>
            </a:r>
            <a:r>
              <a:rPr lang="fr-FR" sz="1400" dirty="0"/>
              <a:t>» in the « </a:t>
            </a:r>
            <a:r>
              <a:rPr lang="fr-FR" sz="1400" b="1" dirty="0" err="1"/>
              <a:t>landing_outcome</a:t>
            </a:r>
            <a:r>
              <a:rPr lang="fr-FR" sz="1400" b="1" dirty="0"/>
              <a:t> </a:t>
            </a:r>
            <a:r>
              <a:rPr lang="fr-FR" sz="1400" dirty="0"/>
              <a:t>» </a:t>
            </a:r>
            <a:r>
              <a:rPr lang="fr-FR" sz="1400" b="1" dirty="0" err="1"/>
              <a:t>column</a:t>
            </a:r>
            <a:endParaRPr lang="fr-FR" sz="1400" b="1" dirty="0"/>
          </a:p>
        </p:txBody>
      </p:sp>
      <p:sp>
        <p:nvSpPr>
          <p:cNvPr id="3" name="ZoneTexte 2">
            <a:extLst>
              <a:ext uri="{FF2B5EF4-FFF2-40B4-BE49-F238E27FC236}">
                <a16:creationId xmlns:a16="http://schemas.microsoft.com/office/drawing/2014/main" id="{065E0F41-F23F-06EC-D60E-9479D0A25598}"/>
              </a:ext>
            </a:extLst>
          </p:cNvPr>
          <p:cNvSpPr txBox="1"/>
          <p:nvPr/>
        </p:nvSpPr>
        <p:spPr>
          <a:xfrm>
            <a:off x="770011" y="1428847"/>
            <a:ext cx="10586247" cy="1000274"/>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DISTINCT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booster_version</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FROM SPACEXTBL WHERE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payload_mass__kg</a:t>
            </a:r>
            <a:r>
              <a:rPr lang="fr-FR" sz="1600" b="0" dirty="0">
                <a:solidFill>
                  <a:srgbClr val="A31515"/>
                </a:solidFill>
                <a:effectLst/>
                <a:highlight>
                  <a:srgbClr val="FFFFFF"/>
                </a:highlight>
                <a:latin typeface="Menlo" panose="020B0609030804020204" pitchFamily="49" charset="0"/>
              </a:rPr>
              <a:t>_"</a:t>
            </a:r>
            <a:r>
              <a:rPr lang="fr-FR" sz="1600" b="0" dirty="0">
                <a:solidFill>
                  <a:srgbClr val="000000"/>
                </a:solidFill>
                <a:effectLst/>
                <a:highlight>
                  <a:srgbClr val="FFFFFF"/>
                </a:highlight>
                <a:latin typeface="Menlo" panose="020B0609030804020204" pitchFamily="49" charset="0"/>
              </a:rPr>
              <a:t> BETWEEN </a:t>
            </a:r>
            <a:r>
              <a:rPr lang="fr-FR" sz="1600" b="0" dirty="0">
                <a:solidFill>
                  <a:srgbClr val="098658"/>
                </a:solidFill>
                <a:effectLst/>
                <a:highlight>
                  <a:srgbClr val="FFFFFF"/>
                </a:highlight>
                <a:latin typeface="Menlo" panose="020B0609030804020204" pitchFamily="49" charset="0"/>
              </a:rPr>
              <a:t>4000</a:t>
            </a:r>
            <a:r>
              <a:rPr lang="fr-FR" sz="1600" b="0" dirty="0">
                <a:solidFill>
                  <a:srgbClr val="000000"/>
                </a:solidFill>
                <a:effectLst/>
                <a:highlight>
                  <a:srgbClr val="FFFFFF"/>
                </a:highlight>
                <a:latin typeface="Menlo" panose="020B0609030804020204" pitchFamily="49" charset="0"/>
              </a:rPr>
              <a:t> AND </a:t>
            </a:r>
            <a:r>
              <a:rPr lang="fr-FR" sz="1600" b="0" dirty="0">
                <a:solidFill>
                  <a:srgbClr val="098658"/>
                </a:solidFill>
                <a:effectLst/>
                <a:highlight>
                  <a:srgbClr val="FFFFFF"/>
                </a:highlight>
                <a:latin typeface="Menlo" panose="020B0609030804020204" pitchFamily="49" charset="0"/>
              </a:rPr>
              <a:t>5999</a:t>
            </a:r>
            <a:r>
              <a:rPr lang="fr-FR" sz="1600" b="0" dirty="0">
                <a:solidFill>
                  <a:srgbClr val="000000"/>
                </a:solidFill>
                <a:effectLst/>
                <a:highlight>
                  <a:srgbClr val="FFFFFF"/>
                </a:highlight>
                <a:latin typeface="Menlo" panose="020B0609030804020204" pitchFamily="49" charset="0"/>
              </a:rPr>
              <a:t>) AND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LIKE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Success</a:t>
            </a:r>
            <a:r>
              <a:rPr lang="fr-FR" sz="1600" b="0" dirty="0">
                <a:solidFill>
                  <a:srgbClr val="A31515"/>
                </a:solidFill>
                <a:effectLst/>
                <a:highlight>
                  <a:srgbClr val="FFFFFF"/>
                </a:highlight>
                <a:latin typeface="Menlo" panose="020B0609030804020204" pitchFamily="49" charset="0"/>
              </a:rPr>
              <a:t> (drone </a:t>
            </a:r>
            <a:r>
              <a:rPr lang="fr-FR" sz="1600" b="0" dirty="0" err="1">
                <a:solidFill>
                  <a:srgbClr val="A31515"/>
                </a:solidFill>
                <a:effectLst/>
                <a:highlight>
                  <a:srgbClr val="FFFFFF"/>
                </a:highlight>
                <a:latin typeface="Menlo" panose="020B0609030804020204" pitchFamily="49" charset="0"/>
              </a:rPr>
              <a:t>ship</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a:t>
            </a:r>
          </a:p>
        </p:txBody>
      </p:sp>
      <p:sp>
        <p:nvSpPr>
          <p:cNvPr id="6" name="ZoneTexte 5">
            <a:extLst>
              <a:ext uri="{FF2B5EF4-FFF2-40B4-BE49-F238E27FC236}">
                <a16:creationId xmlns:a16="http://schemas.microsoft.com/office/drawing/2014/main" id="{EC4BED69-7522-03FE-47CF-AC3AE480A0B7}"/>
              </a:ext>
            </a:extLst>
          </p:cNvPr>
          <p:cNvSpPr txBox="1"/>
          <p:nvPr/>
        </p:nvSpPr>
        <p:spPr>
          <a:xfrm>
            <a:off x="770011" y="2625403"/>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7" name="Image 6" descr="Une image contenant texte, Police, capture d’écran, blanc&#10;&#10;Description générée automatiquement">
            <a:extLst>
              <a:ext uri="{FF2B5EF4-FFF2-40B4-BE49-F238E27FC236}">
                <a16:creationId xmlns:a16="http://schemas.microsoft.com/office/drawing/2014/main" id="{EE1F2E27-9370-B569-BC9A-7404AD9DEF43}"/>
              </a:ext>
            </a:extLst>
          </p:cNvPr>
          <p:cNvPicPr>
            <a:picLocks noChangeAspect="1"/>
          </p:cNvPicPr>
          <p:nvPr/>
        </p:nvPicPr>
        <p:blipFill>
          <a:blip r:embed="rId3"/>
          <a:stretch>
            <a:fillRect/>
          </a:stretch>
        </p:blipFill>
        <p:spPr>
          <a:xfrm>
            <a:off x="1799303" y="2625402"/>
            <a:ext cx="1407624" cy="1354305"/>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34028" y="1389413"/>
            <a:ext cx="10179395" cy="5037798"/>
          </a:xfrm>
          <a:prstGeom prst="rect">
            <a:avLst/>
          </a:prstGeom>
        </p:spPr>
        <p:txBody>
          <a:bodyPr lIns="91440" tIns="45720" rIns="91440" bIns="45720" numCol="1"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lvl="1">
              <a:lnSpc>
                <a:spcPct val="100000"/>
              </a:lnSpc>
              <a:spcBef>
                <a:spcPts val="1400"/>
              </a:spcBef>
            </a:pPr>
            <a:r>
              <a:rPr lang="en-US" sz="1800" dirty="0">
                <a:solidFill>
                  <a:schemeClr val="accent3">
                    <a:lumMod val="25000"/>
                  </a:schemeClr>
                </a:solidFill>
                <a:latin typeface="Abadi" panose="020B0604020104020204" pitchFamily="34" charset="0"/>
              </a:rPr>
              <a:t>Data collection of SpaceX launch data</a:t>
            </a:r>
          </a:p>
          <a:p>
            <a:pPr lvl="1">
              <a:lnSpc>
                <a:spcPct val="100000"/>
              </a:lnSpc>
              <a:spcBef>
                <a:spcPts val="1400"/>
              </a:spcBef>
            </a:pPr>
            <a:r>
              <a:rPr lang="en-US" sz="1800" dirty="0">
                <a:solidFill>
                  <a:schemeClr val="accent3">
                    <a:lumMod val="25000"/>
                  </a:schemeClr>
                </a:solidFill>
                <a:latin typeface="Abadi" panose="020B0604020104020204" pitchFamily="34" charset="0"/>
              </a:rPr>
              <a:t>Data wrangling and exploratory data analysis (EDA)</a:t>
            </a:r>
          </a:p>
          <a:p>
            <a:pPr lvl="1">
              <a:lnSpc>
                <a:spcPct val="100000"/>
              </a:lnSpc>
              <a:spcBef>
                <a:spcPts val="1400"/>
              </a:spcBef>
            </a:pPr>
            <a:r>
              <a:rPr lang="en-US" sz="1800" dirty="0">
                <a:solidFill>
                  <a:schemeClr val="accent3">
                    <a:lumMod val="25000"/>
                  </a:schemeClr>
                </a:solidFill>
                <a:latin typeface="Abadi" panose="020B0604020104020204" pitchFamily="34" charset="0"/>
              </a:rPr>
              <a:t>Creation of an interactive dashboard to analyze launch records and of a map to visualize infrastructures in proximity to launch sites</a:t>
            </a:r>
          </a:p>
          <a:p>
            <a:pPr lvl="1">
              <a:lnSpc>
                <a:spcPct val="100000"/>
              </a:lnSpc>
              <a:spcBef>
                <a:spcPts val="1400"/>
              </a:spcBef>
            </a:pPr>
            <a:r>
              <a:rPr lang="en-US" sz="1800" dirty="0">
                <a:solidFill>
                  <a:schemeClr val="accent3">
                    <a:lumMod val="25000"/>
                  </a:schemeClr>
                </a:solidFill>
                <a:latin typeface="Abadi" panose="020B0604020104020204" pitchFamily="34" charset="0"/>
              </a:rPr>
              <a:t>Predictive analysis with the help of a machine learning model (classification)</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panose="020B0604020104020204" pitchFamily="34" charset="0"/>
              </a:rPr>
              <a:t>Summary of all results</a:t>
            </a:r>
          </a:p>
          <a:p>
            <a:pPr lvl="1">
              <a:lnSpc>
                <a:spcPct val="100000"/>
              </a:lnSpc>
              <a:spcBef>
                <a:spcPts val="1400"/>
              </a:spcBef>
            </a:pPr>
            <a:r>
              <a:rPr lang="en-US" sz="1800" dirty="0">
                <a:solidFill>
                  <a:schemeClr val="accent3">
                    <a:lumMod val="25000"/>
                  </a:schemeClr>
                </a:solidFill>
                <a:latin typeface="Abadi" panose="020B0604020104020204" pitchFamily="34" charset="0"/>
              </a:rPr>
              <a:t>Features largely contributing to the success of launches are :</a:t>
            </a:r>
          </a:p>
          <a:p>
            <a:pPr lvl="2">
              <a:lnSpc>
                <a:spcPct val="100000"/>
              </a:lnSpc>
              <a:spcBef>
                <a:spcPts val="1400"/>
              </a:spcBef>
            </a:pPr>
            <a:r>
              <a:rPr lang="en-US" sz="1600" dirty="0" err="1">
                <a:solidFill>
                  <a:schemeClr val="accent3">
                    <a:lumMod val="25000"/>
                  </a:schemeClr>
                </a:solidFill>
                <a:latin typeface="Abadi" panose="020B0604020104020204" pitchFamily="34" charset="0"/>
              </a:rPr>
              <a:t>Localisation</a:t>
            </a:r>
            <a:r>
              <a:rPr lang="en-US" sz="1600" dirty="0">
                <a:solidFill>
                  <a:schemeClr val="accent3">
                    <a:lumMod val="25000"/>
                  </a:schemeClr>
                </a:solidFill>
                <a:latin typeface="Abadi" panose="020B0604020104020204" pitchFamily="34" charset="0"/>
              </a:rPr>
              <a:t> of a launch site</a:t>
            </a:r>
          </a:p>
          <a:p>
            <a:pPr lvl="2">
              <a:lnSpc>
                <a:spcPct val="100000"/>
              </a:lnSpc>
              <a:spcBef>
                <a:spcPts val="1400"/>
              </a:spcBef>
            </a:pPr>
            <a:r>
              <a:rPr lang="en-US" sz="1600" dirty="0">
                <a:solidFill>
                  <a:schemeClr val="accent3">
                    <a:lumMod val="25000"/>
                  </a:schemeClr>
                </a:solidFill>
                <a:latin typeface="Abadi" panose="020B0604020104020204" pitchFamily="34" charset="0"/>
              </a:rPr>
              <a:t>Payload mass</a:t>
            </a:r>
          </a:p>
          <a:p>
            <a:pPr lvl="2">
              <a:lnSpc>
                <a:spcPct val="100000"/>
              </a:lnSpc>
              <a:spcBef>
                <a:spcPts val="1400"/>
              </a:spcBef>
            </a:pPr>
            <a:r>
              <a:rPr lang="en-US" sz="1600" dirty="0">
                <a:solidFill>
                  <a:schemeClr val="accent3">
                    <a:lumMod val="25000"/>
                  </a:schemeClr>
                </a:solidFill>
                <a:latin typeface="Abadi" panose="020B0604020104020204" pitchFamily="34" charset="0"/>
              </a:rPr>
              <a:t>Booster version</a:t>
            </a:r>
          </a:p>
          <a:p>
            <a:pPr lvl="1">
              <a:lnSpc>
                <a:spcPct val="100000"/>
              </a:lnSpc>
              <a:spcBef>
                <a:spcPts val="1400"/>
              </a:spcBef>
            </a:pPr>
            <a:r>
              <a:rPr lang="en-US" sz="2000" dirty="0">
                <a:solidFill>
                  <a:schemeClr val="accent3">
                    <a:lumMod val="25000"/>
                  </a:schemeClr>
                </a:solidFill>
                <a:latin typeface="Abadi" panose="020B0604020104020204" pitchFamily="34" charset="0"/>
              </a:rPr>
              <a:t>Machine learning model with an accuracy of 83,3% on test data</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sp>
        <p:nvSpPr>
          <p:cNvPr id="2" name="ZoneTexte 1">
            <a:extLst>
              <a:ext uri="{FF2B5EF4-FFF2-40B4-BE49-F238E27FC236}">
                <a16:creationId xmlns:a16="http://schemas.microsoft.com/office/drawing/2014/main" id="{DA3C758F-5FCF-94F2-848B-72EBDA617A4A}"/>
              </a:ext>
            </a:extLst>
          </p:cNvPr>
          <p:cNvSpPr txBox="1"/>
          <p:nvPr/>
        </p:nvSpPr>
        <p:spPr>
          <a:xfrm>
            <a:off x="625319" y="3566567"/>
            <a:ext cx="11006699" cy="3290516"/>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CASE WHEN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mission_outcome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LIKE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Success</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THEN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Success</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ELSE </a:t>
            </a:r>
            <a:r>
              <a:rPr lang="fr-FR" sz="1400" b="0" dirty="0">
                <a:solidFill>
                  <a:srgbClr val="A31515"/>
                </a:solidFill>
                <a:effectLst/>
                <a:highlight>
                  <a:srgbClr val="FFFFFF"/>
                </a:highlight>
                <a:latin typeface="Menlo" panose="020B0609030804020204" pitchFamily="49" charset="0"/>
              </a:rPr>
              <a:t>'Failure'</a:t>
            </a:r>
            <a:r>
              <a:rPr lang="fr-FR" sz="1400" b="0" dirty="0">
                <a:solidFill>
                  <a:srgbClr val="000000"/>
                </a:solidFill>
                <a:effectLst/>
                <a:highlight>
                  <a:srgbClr val="FFFFFF"/>
                </a:highlight>
                <a:latin typeface="Menlo" panose="020B0609030804020204" pitchFamily="49" charset="0"/>
              </a:rPr>
              <a:t> END AS </a:t>
            </a:r>
            <a:r>
              <a:rPr lang="fr-FR" sz="1400" b="0" dirty="0">
                <a:solidFill>
                  <a:srgbClr val="A31515"/>
                </a:solidFill>
                <a:effectLst/>
                <a:highlight>
                  <a:srgbClr val="FFFFFF"/>
                </a:highlight>
                <a:latin typeface="Menlo" panose="020B0609030804020204" pitchFamily="49" charset="0"/>
              </a:rPr>
              <a:t>'Mission </a:t>
            </a:r>
            <a:r>
              <a:rPr lang="fr-FR" sz="1400" b="0" dirty="0" err="1">
                <a:solidFill>
                  <a:srgbClr val="A31515"/>
                </a:solidFill>
                <a:effectLst/>
                <a:highlight>
                  <a:srgbClr val="FFFFFF"/>
                </a:highlight>
                <a:latin typeface="Menlo" panose="020B0609030804020204" pitchFamily="49" charset="0"/>
              </a:rPr>
              <a:t>Outcome</a:t>
            </a:r>
            <a:r>
              <a:rPr lang="fr-FR" sz="1400" b="0" dirty="0">
                <a:solidFill>
                  <a:srgbClr val="A31515"/>
                </a:solidFill>
                <a:effectLst/>
                <a:highlight>
                  <a:srgbClr val="FFFFFF"/>
                </a:highlight>
                <a:latin typeface="Menlo" panose="020B0609030804020204" pitchFamily="49" charset="0"/>
              </a:rPr>
              <a:t> </a:t>
            </a:r>
            <a:r>
              <a:rPr lang="fr-FR" sz="1400" b="0" dirty="0" err="1">
                <a:solidFill>
                  <a:srgbClr val="A31515"/>
                </a:solidFill>
                <a:effectLst/>
                <a:highlight>
                  <a:srgbClr val="FFFFFF"/>
                </a:highlight>
                <a:latin typeface="Menlo" panose="020B0609030804020204" pitchFamily="49" charset="0"/>
              </a:rPr>
              <a:t>Category</a:t>
            </a:r>
            <a:r>
              <a:rPr lang="fr-FR" sz="1400" b="0" dirty="0">
                <a:solidFill>
                  <a:srgbClr val="A31515"/>
                </a:solidFill>
                <a:effectLst/>
                <a:highlight>
                  <a:srgbClr val="FFFFFF"/>
                </a:highlight>
                <a:latin typeface="Menlo" panose="020B0609030804020204" pitchFamily="49" charset="0"/>
              </a:rPr>
              <a:t>’</a:t>
            </a:r>
            <a:r>
              <a:rPr lang="fr-FR" sz="1400" dirty="0">
                <a:solidFill>
                  <a:srgbClr val="000000"/>
                </a:solidFill>
                <a:highlight>
                  <a:srgbClr val="FFFFFF"/>
                </a:highlight>
                <a:latin typeface="Menlo" panose="020B0609030804020204" pitchFamily="49" charset="0"/>
              </a:rPr>
              <a:t> </a:t>
            </a:r>
            <a:r>
              <a:rPr lang="fr-FR" sz="1400" b="0" dirty="0">
                <a:solidFill>
                  <a:srgbClr val="000000"/>
                </a:solidFill>
                <a:effectLst/>
                <a:highlight>
                  <a:srgbClr val="FFFFFF"/>
                </a:highlight>
                <a:latin typeface="Menlo" panose="020B0609030804020204" pitchFamily="49" charset="0"/>
              </a:rPr>
              <a:t>AS </a:t>
            </a:r>
            <a:r>
              <a:rPr lang="fr-FR" sz="1400" b="0" dirty="0">
                <a:solidFill>
                  <a:srgbClr val="A31515"/>
                </a:solidFill>
                <a:effectLst/>
                <a:highlight>
                  <a:srgbClr val="FFFFFF"/>
                </a:highlight>
                <a:latin typeface="Menlo" panose="020B0609030804020204" pitchFamily="49" charset="0"/>
              </a:rPr>
              <a:t>'Mission </a:t>
            </a:r>
            <a:r>
              <a:rPr lang="fr-FR" sz="1400" b="0" dirty="0" err="1">
                <a:solidFill>
                  <a:srgbClr val="A31515"/>
                </a:solidFill>
                <a:effectLst/>
                <a:highlight>
                  <a:srgbClr val="FFFFFF"/>
                </a:highlight>
                <a:latin typeface="Menlo" panose="020B0609030804020204" pitchFamily="49" charset="0"/>
              </a:rPr>
              <a:t>Outcome</a:t>
            </a:r>
            <a:r>
              <a:rPr lang="fr-FR" sz="1400" b="0" dirty="0">
                <a:solidFill>
                  <a:srgbClr val="A31515"/>
                </a:solidFill>
                <a:effectLst/>
                <a:highlight>
                  <a:srgbClr val="FFFFFF"/>
                </a:highlight>
                <a:latin typeface="Menlo" panose="020B0609030804020204" pitchFamily="49" charset="0"/>
              </a:rPr>
              <a:t> </a:t>
            </a:r>
            <a:r>
              <a:rPr lang="fr-FR" sz="1400" b="0" dirty="0" err="1">
                <a:solidFill>
                  <a:srgbClr val="A31515"/>
                </a:solidFill>
                <a:effectLst/>
                <a:highlight>
                  <a:srgbClr val="FFFFFF"/>
                </a:highlight>
                <a:latin typeface="Menlo" panose="020B0609030804020204" pitchFamily="49" charset="0"/>
              </a:rPr>
              <a:t>Category</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dirty="0"/>
              <a:t>: Select values </a:t>
            </a:r>
            <a:r>
              <a:rPr lang="fr-FR" sz="1400" dirty="0" err="1"/>
              <a:t>from</a:t>
            </a:r>
            <a:r>
              <a:rPr lang="fr-FR" sz="1400" dirty="0"/>
              <a:t> </a:t>
            </a:r>
            <a:r>
              <a:rPr lang="fr-FR" sz="1400" dirty="0" err="1"/>
              <a:t>column</a:t>
            </a:r>
            <a:r>
              <a:rPr lang="fr-FR" sz="1400" dirty="0"/>
              <a:t> « </a:t>
            </a:r>
            <a:r>
              <a:rPr lang="fr-FR" sz="1400" b="1" dirty="0" err="1"/>
              <a:t>mission_outcome</a:t>
            </a:r>
            <a:r>
              <a:rPr lang="fr-FR" sz="1400" b="1" dirty="0"/>
              <a:t> </a:t>
            </a:r>
            <a:r>
              <a:rPr lang="fr-FR" sz="1400" dirty="0"/>
              <a:t>» and </a:t>
            </a:r>
            <a:r>
              <a:rPr lang="fr-FR" sz="1400" dirty="0" err="1"/>
              <a:t>modify</a:t>
            </a:r>
            <a:r>
              <a:rPr lang="fr-FR" sz="1400" dirty="0"/>
              <a:t> </a:t>
            </a:r>
            <a:r>
              <a:rPr lang="fr-FR" sz="1400" dirty="0" err="1"/>
              <a:t>them</a:t>
            </a:r>
            <a:r>
              <a:rPr lang="fr-FR" sz="1400" dirty="0"/>
              <a:t> </a:t>
            </a:r>
            <a:r>
              <a:rPr lang="fr-FR" sz="1400" dirty="0" err="1"/>
              <a:t>based</a:t>
            </a:r>
            <a:r>
              <a:rPr lang="fr-FR" sz="1400" dirty="0"/>
              <a:t> on 2 cases. If values start </a:t>
            </a:r>
            <a:r>
              <a:rPr lang="fr-FR" sz="1400" dirty="0" err="1"/>
              <a:t>with</a:t>
            </a:r>
            <a:r>
              <a:rPr lang="fr-FR" sz="1400" dirty="0"/>
              <a:t> « </a:t>
            </a:r>
            <a:r>
              <a:rPr lang="fr-FR" sz="1400" b="1" dirty="0" err="1"/>
              <a:t>Success</a:t>
            </a:r>
            <a:r>
              <a:rPr lang="fr-FR" sz="1400" b="1" dirty="0"/>
              <a:t>% </a:t>
            </a:r>
            <a:r>
              <a:rPr lang="fr-FR" sz="1400" dirty="0"/>
              <a:t>» </a:t>
            </a:r>
            <a:r>
              <a:rPr lang="fr-FR" sz="1400" dirty="0" err="1"/>
              <a:t>then</a:t>
            </a:r>
            <a:r>
              <a:rPr lang="fr-FR" sz="1400" dirty="0"/>
              <a:t> </a:t>
            </a:r>
            <a:r>
              <a:rPr lang="fr-FR" sz="1400" dirty="0" err="1"/>
              <a:t>modify</a:t>
            </a:r>
            <a:r>
              <a:rPr lang="fr-FR" sz="1400" dirty="0"/>
              <a:t> </a:t>
            </a:r>
            <a:r>
              <a:rPr lang="fr-FR" sz="1400" dirty="0" err="1"/>
              <a:t>them</a:t>
            </a:r>
            <a:r>
              <a:rPr lang="fr-FR" sz="1400" dirty="0"/>
              <a:t> </a:t>
            </a:r>
            <a:r>
              <a:rPr lang="fr-FR" sz="1400" dirty="0" err="1"/>
              <a:t>into</a:t>
            </a:r>
            <a:r>
              <a:rPr lang="fr-FR" sz="1400" dirty="0"/>
              <a:t> « </a:t>
            </a:r>
            <a:r>
              <a:rPr lang="fr-FR" sz="1400" b="1" dirty="0" err="1"/>
              <a:t>Success</a:t>
            </a:r>
            <a:r>
              <a:rPr lang="fr-FR" sz="1400" dirty="0"/>
              <a:t> » (</a:t>
            </a:r>
            <a:r>
              <a:rPr lang="fr-FR" sz="1400" b="1" dirty="0"/>
              <a:t>CASE…. LIKE ‘</a:t>
            </a:r>
            <a:r>
              <a:rPr lang="fr-FR" sz="1400" b="1" dirty="0" err="1"/>
              <a:t>Success</a:t>
            </a:r>
            <a:r>
              <a:rPr lang="fr-FR" sz="1400" b="1" dirty="0"/>
              <a:t>%</a:t>
            </a:r>
            <a:r>
              <a:rPr lang="fr-FR" sz="1400" dirty="0"/>
              <a:t>’), for </a:t>
            </a:r>
            <a:r>
              <a:rPr lang="fr-FR" sz="1400" dirty="0" err="1"/>
              <a:t>anything</a:t>
            </a:r>
            <a:r>
              <a:rPr lang="fr-FR" sz="1400" dirty="0"/>
              <a:t> </a:t>
            </a:r>
            <a:r>
              <a:rPr lang="fr-FR" sz="1400" dirty="0" err="1"/>
              <a:t>else</a:t>
            </a:r>
            <a:r>
              <a:rPr lang="fr-FR" sz="1400" dirty="0"/>
              <a:t> </a:t>
            </a:r>
            <a:r>
              <a:rPr lang="fr-FR" sz="1400" dirty="0" err="1"/>
              <a:t>modify</a:t>
            </a:r>
            <a:r>
              <a:rPr lang="fr-FR" sz="1400" dirty="0"/>
              <a:t> </a:t>
            </a:r>
            <a:r>
              <a:rPr lang="fr-FR" sz="1400" dirty="0" err="1"/>
              <a:t>them</a:t>
            </a:r>
            <a:r>
              <a:rPr lang="fr-FR" sz="1400" dirty="0"/>
              <a:t> </a:t>
            </a:r>
            <a:r>
              <a:rPr lang="fr-FR" sz="1400" dirty="0" err="1"/>
              <a:t>into</a:t>
            </a:r>
            <a:r>
              <a:rPr lang="fr-FR" sz="1400" dirty="0"/>
              <a:t> « </a:t>
            </a:r>
            <a:r>
              <a:rPr lang="fr-FR" sz="1400" b="1" dirty="0"/>
              <a:t>Failure</a:t>
            </a:r>
            <a:r>
              <a:rPr lang="fr-FR" sz="1400" dirty="0"/>
              <a:t> » (</a:t>
            </a:r>
            <a:r>
              <a:rPr lang="fr-FR" sz="1400" b="1" dirty="0"/>
              <a:t>ELSE ‘Failure’ END</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 and call the </a:t>
            </a:r>
            <a:r>
              <a:rPr lang="fr-FR" sz="1400" dirty="0" err="1"/>
              <a:t>resulting</a:t>
            </a:r>
            <a:r>
              <a:rPr lang="fr-FR" sz="1400" dirty="0"/>
              <a:t> </a:t>
            </a:r>
            <a:r>
              <a:rPr lang="fr-FR" sz="1400" dirty="0" err="1"/>
              <a:t>column</a:t>
            </a:r>
            <a:r>
              <a:rPr lang="fr-FR" sz="1400" dirty="0"/>
              <a:t> ‘</a:t>
            </a:r>
            <a:r>
              <a:rPr lang="fr-FR" sz="1400" b="1" dirty="0"/>
              <a:t>Mission </a:t>
            </a:r>
            <a:r>
              <a:rPr lang="fr-FR" sz="1400" b="1" dirty="0" err="1"/>
              <a:t>Outcome</a:t>
            </a:r>
            <a:r>
              <a:rPr lang="fr-FR" sz="1400" b="1" dirty="0"/>
              <a:t> </a:t>
            </a:r>
            <a:r>
              <a:rPr lang="fr-FR" sz="1400" b="1" dirty="0" err="1"/>
              <a:t>Category</a:t>
            </a:r>
            <a:r>
              <a:rPr lang="fr-FR" sz="1400" dirty="0"/>
              <a:t>’ (</a:t>
            </a:r>
            <a:r>
              <a:rPr lang="fr-FR" sz="1400" b="1" dirty="0"/>
              <a:t>AS ‘Mission </a:t>
            </a:r>
            <a:r>
              <a:rPr lang="fr-FR" sz="1400" b="1" dirty="0" err="1"/>
              <a:t>Outcome</a:t>
            </a:r>
            <a:r>
              <a:rPr lang="fr-FR" sz="1400" b="1" dirty="0"/>
              <a:t> </a:t>
            </a:r>
            <a:r>
              <a:rPr lang="fr-FR" sz="1400" b="1" dirty="0" err="1"/>
              <a:t>Category</a:t>
            </a:r>
            <a:r>
              <a:rPr lang="fr-FR" sz="1400" b="1" dirty="0"/>
              <a:t>’</a:t>
            </a:r>
            <a:r>
              <a:rPr lang="fr-FR" sz="1400" dirty="0"/>
              <a:t>)</a:t>
            </a:r>
          </a:p>
          <a:p>
            <a:pPr marL="285750" indent="-285750" algn="just">
              <a:lnSpc>
                <a:spcPct val="150000"/>
              </a:lnSpc>
              <a:buFont typeface="Arial" panose="020B0604020202020204" pitchFamily="34" charset="0"/>
              <a:buChar char="•"/>
            </a:pPr>
            <a:r>
              <a:rPr lang="fr-FR" sz="1400" dirty="0"/>
              <a:t>And </a:t>
            </a:r>
            <a:r>
              <a:rPr lang="fr-FR" sz="1400" b="0" dirty="0">
                <a:solidFill>
                  <a:srgbClr val="000000"/>
                </a:solidFill>
                <a:effectLst/>
                <a:highlight>
                  <a:srgbClr val="FFFFFF"/>
                </a:highlight>
                <a:latin typeface="Menlo" panose="020B0609030804020204" pitchFamily="49" charset="0"/>
              </a:rPr>
              <a:t>COUNT(*) AS </a:t>
            </a:r>
            <a:r>
              <a:rPr lang="fr-FR" sz="1400" b="0" dirty="0">
                <a:solidFill>
                  <a:srgbClr val="A31515"/>
                </a:solidFill>
                <a:effectLst/>
                <a:highlight>
                  <a:srgbClr val="FFFFFF"/>
                </a:highlight>
                <a:latin typeface="Menlo" panose="020B0609030804020204" pitchFamily="49" charset="0"/>
              </a:rPr>
              <a:t>'Count'</a:t>
            </a:r>
            <a:r>
              <a:rPr lang="fr-FR" sz="1400" b="0" dirty="0">
                <a:solidFill>
                  <a:srgbClr val="000000"/>
                </a:solidFill>
                <a:effectLst/>
                <a:highlight>
                  <a:srgbClr val="FFFFFF"/>
                </a:highlight>
                <a:latin typeface="Menlo" panose="020B0609030804020204" pitchFamily="49" charset="0"/>
              </a:rPr>
              <a:t> FROM SPACEXTBL</a:t>
            </a:r>
            <a:r>
              <a:rPr lang="fr-FR" sz="1400" dirty="0"/>
              <a:t> : </a:t>
            </a:r>
            <a:r>
              <a:rPr lang="fr-FR" sz="1400" dirty="0" err="1"/>
              <a:t>add</a:t>
            </a:r>
            <a:r>
              <a:rPr lang="fr-FR" sz="1400" dirty="0"/>
              <a:t> a count of all </a:t>
            </a:r>
            <a:r>
              <a:rPr lang="fr-FR" sz="1400" dirty="0" err="1"/>
              <a:t>above</a:t>
            </a:r>
            <a:r>
              <a:rPr lang="fr-FR" sz="1400" dirty="0"/>
              <a:t> </a:t>
            </a:r>
            <a:r>
              <a:rPr lang="fr-FR" sz="1400" dirty="0" err="1"/>
              <a:t>created</a:t>
            </a:r>
            <a:r>
              <a:rPr lang="fr-FR" sz="1400" dirty="0"/>
              <a:t> values, </a:t>
            </a:r>
            <a:r>
              <a:rPr lang="fr-FR" sz="1400" dirty="0" err="1"/>
              <a:t>either</a:t>
            </a:r>
            <a:r>
              <a:rPr lang="fr-FR" sz="1400" dirty="0"/>
              <a:t> « </a:t>
            </a:r>
            <a:r>
              <a:rPr lang="fr-FR" sz="1400" dirty="0" err="1"/>
              <a:t>Success</a:t>
            </a:r>
            <a:r>
              <a:rPr lang="fr-FR" sz="1400" dirty="0"/>
              <a:t> » or « Failure » in a </a:t>
            </a:r>
            <a:r>
              <a:rPr lang="fr-FR" sz="1400" dirty="0" err="1"/>
              <a:t>column</a:t>
            </a:r>
            <a:r>
              <a:rPr lang="fr-FR" sz="1400" dirty="0"/>
              <a:t> </a:t>
            </a:r>
            <a:r>
              <a:rPr lang="fr-FR" sz="1400" dirty="0" err="1"/>
              <a:t>called</a:t>
            </a:r>
            <a:r>
              <a:rPr lang="fr-FR" sz="1400" dirty="0"/>
              <a:t> « </a:t>
            </a:r>
            <a:r>
              <a:rPr lang="fr-FR" sz="1400" b="1" dirty="0"/>
              <a:t>Count</a:t>
            </a:r>
            <a:r>
              <a:rPr lang="fr-FR" sz="1400"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GROUP BY </a:t>
            </a:r>
            <a:r>
              <a:rPr lang="fr-FR" sz="1400" b="0" dirty="0">
                <a:solidFill>
                  <a:srgbClr val="A31515"/>
                </a:solidFill>
                <a:effectLst/>
                <a:highlight>
                  <a:srgbClr val="FFFFFF"/>
                </a:highlight>
                <a:latin typeface="Menlo" panose="020B0609030804020204" pitchFamily="49" charset="0"/>
              </a:rPr>
              <a:t>"Mission </a:t>
            </a:r>
            <a:r>
              <a:rPr lang="fr-FR" sz="1400" b="0" dirty="0" err="1">
                <a:solidFill>
                  <a:srgbClr val="A31515"/>
                </a:solidFill>
                <a:effectLst/>
                <a:highlight>
                  <a:srgbClr val="FFFFFF"/>
                </a:highlight>
                <a:latin typeface="Menlo" panose="020B0609030804020204" pitchFamily="49" charset="0"/>
              </a:rPr>
              <a:t>Outcome</a:t>
            </a:r>
            <a:r>
              <a:rPr lang="fr-FR" sz="1400" b="0" dirty="0">
                <a:solidFill>
                  <a:srgbClr val="A31515"/>
                </a:solidFill>
                <a:effectLst/>
                <a:highlight>
                  <a:srgbClr val="FFFFFF"/>
                </a:highlight>
                <a:latin typeface="Menlo" panose="020B0609030804020204" pitchFamily="49" charset="0"/>
              </a:rPr>
              <a:t> </a:t>
            </a:r>
            <a:r>
              <a:rPr lang="fr-FR" sz="1400" b="0" dirty="0" err="1">
                <a:solidFill>
                  <a:srgbClr val="A31515"/>
                </a:solidFill>
                <a:effectLst/>
                <a:highlight>
                  <a:srgbClr val="FFFFFF"/>
                </a:highlight>
                <a:latin typeface="Menlo" panose="020B0609030804020204" pitchFamily="49" charset="0"/>
              </a:rPr>
              <a:t>Category</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ORDER BY </a:t>
            </a:r>
            <a:r>
              <a:rPr lang="fr-FR" sz="1400" b="0" dirty="0">
                <a:solidFill>
                  <a:srgbClr val="A31515"/>
                </a:solidFill>
                <a:effectLst/>
                <a:highlight>
                  <a:srgbClr val="FFFFFF"/>
                </a:highlight>
                <a:latin typeface="Menlo" panose="020B0609030804020204" pitchFamily="49" charset="0"/>
              </a:rPr>
              <a:t>'Count'</a:t>
            </a:r>
            <a:r>
              <a:rPr lang="fr-FR" sz="1400" b="0" dirty="0">
                <a:solidFill>
                  <a:srgbClr val="000000"/>
                </a:solidFill>
                <a:effectLst/>
                <a:highlight>
                  <a:srgbClr val="FFFFFF"/>
                </a:highlight>
                <a:latin typeface="Menlo" panose="020B0609030804020204" pitchFamily="49" charset="0"/>
              </a:rPr>
              <a:t> DESC</a:t>
            </a:r>
            <a:r>
              <a:rPr lang="fr-FR" sz="1400" dirty="0"/>
              <a:t> : group records by « Mission </a:t>
            </a:r>
            <a:r>
              <a:rPr lang="fr-FR" sz="1400" dirty="0" err="1"/>
              <a:t>Outcome</a:t>
            </a:r>
            <a:r>
              <a:rPr lang="fr-FR" sz="1400" dirty="0"/>
              <a:t> </a:t>
            </a:r>
            <a:r>
              <a:rPr lang="fr-FR" sz="1400" dirty="0" err="1"/>
              <a:t>category</a:t>
            </a:r>
            <a:r>
              <a:rPr lang="fr-FR" sz="1400" dirty="0"/>
              <a:t> » (</a:t>
            </a:r>
            <a:r>
              <a:rPr lang="fr-FR" sz="1400" b="1" dirty="0"/>
              <a:t>GROUP BY  « Mission </a:t>
            </a:r>
            <a:r>
              <a:rPr lang="fr-FR" sz="1400" b="1" dirty="0" err="1"/>
              <a:t>Outcome</a:t>
            </a:r>
            <a:r>
              <a:rPr lang="fr-FR" sz="1400" b="1" dirty="0"/>
              <a:t> </a:t>
            </a:r>
            <a:r>
              <a:rPr lang="fr-FR" sz="1400" b="1" dirty="0" err="1"/>
              <a:t>Category</a:t>
            </a:r>
            <a:r>
              <a:rPr lang="fr-FR" sz="1400" b="1" dirty="0"/>
              <a:t> »</a:t>
            </a:r>
            <a:r>
              <a:rPr lang="fr-FR" sz="1400" dirty="0"/>
              <a:t>) and </a:t>
            </a:r>
            <a:r>
              <a:rPr lang="fr-FR" sz="1400" dirty="0" err="1"/>
              <a:t>order</a:t>
            </a:r>
            <a:r>
              <a:rPr lang="fr-FR" sz="1400" dirty="0"/>
              <a:t> </a:t>
            </a:r>
            <a:r>
              <a:rPr lang="fr-FR" sz="1400" dirty="0" err="1"/>
              <a:t>them</a:t>
            </a:r>
            <a:r>
              <a:rPr lang="fr-FR" sz="1400" dirty="0"/>
              <a:t> by value in </a:t>
            </a:r>
            <a:r>
              <a:rPr lang="fr-FR" sz="1400" dirty="0" err="1"/>
              <a:t>column</a:t>
            </a:r>
            <a:r>
              <a:rPr lang="fr-FR" sz="1400" dirty="0"/>
              <a:t> « </a:t>
            </a:r>
            <a:r>
              <a:rPr lang="fr-FR" sz="1400" b="1" dirty="0"/>
              <a:t>Count</a:t>
            </a:r>
            <a:r>
              <a:rPr lang="fr-FR" sz="1400" dirty="0"/>
              <a:t> » in </a:t>
            </a:r>
            <a:r>
              <a:rPr lang="fr-FR" sz="1400" dirty="0" err="1"/>
              <a:t>descending</a:t>
            </a:r>
            <a:r>
              <a:rPr lang="fr-FR" sz="1400" dirty="0"/>
              <a:t> </a:t>
            </a:r>
            <a:r>
              <a:rPr lang="fr-FR" sz="1400" dirty="0" err="1"/>
              <a:t>order</a:t>
            </a:r>
            <a:r>
              <a:rPr lang="fr-FR" sz="1400" dirty="0"/>
              <a:t> (</a:t>
            </a:r>
            <a:r>
              <a:rPr lang="fr-FR" sz="1400" b="1" dirty="0"/>
              <a:t>ORDER BY ‘Count’ DESC</a:t>
            </a:r>
            <a:r>
              <a:rPr lang="fr-FR" sz="1400" dirty="0"/>
              <a:t>)</a:t>
            </a:r>
          </a:p>
        </p:txBody>
      </p:sp>
      <p:sp>
        <p:nvSpPr>
          <p:cNvPr id="6" name="ZoneTexte 5">
            <a:extLst>
              <a:ext uri="{FF2B5EF4-FFF2-40B4-BE49-F238E27FC236}">
                <a16:creationId xmlns:a16="http://schemas.microsoft.com/office/drawing/2014/main" id="{74881A61-9D9E-33E6-94FF-3D19992BAB67}"/>
              </a:ext>
            </a:extLst>
          </p:cNvPr>
          <p:cNvSpPr txBox="1"/>
          <p:nvPr/>
        </p:nvSpPr>
        <p:spPr>
          <a:xfrm>
            <a:off x="770011" y="1428847"/>
            <a:ext cx="10586247" cy="1246495"/>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CASE WHEN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mission_outcome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LIKE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Success</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THEN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Success</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ELSE </a:t>
            </a:r>
            <a:r>
              <a:rPr lang="fr-FR" sz="1600" b="0" dirty="0">
                <a:solidFill>
                  <a:srgbClr val="A31515"/>
                </a:solidFill>
                <a:effectLst/>
                <a:highlight>
                  <a:srgbClr val="FFFFFF"/>
                </a:highlight>
                <a:latin typeface="Menlo" panose="020B0609030804020204" pitchFamily="49" charset="0"/>
              </a:rPr>
              <a:t>'Failure'</a:t>
            </a:r>
            <a:r>
              <a:rPr lang="fr-FR" sz="1600" b="0" dirty="0">
                <a:solidFill>
                  <a:srgbClr val="000000"/>
                </a:solidFill>
                <a:effectLst/>
                <a:highlight>
                  <a:srgbClr val="FFFFFF"/>
                </a:highlight>
                <a:latin typeface="Menlo" panose="020B0609030804020204" pitchFamily="49" charset="0"/>
              </a:rPr>
              <a:t> END AS </a:t>
            </a:r>
            <a:r>
              <a:rPr lang="fr-FR" sz="1600" b="0" dirty="0">
                <a:solidFill>
                  <a:srgbClr val="A31515"/>
                </a:solidFill>
                <a:effectLst/>
                <a:highlight>
                  <a:srgbClr val="FFFFFF"/>
                </a:highlight>
                <a:latin typeface="Menlo" panose="020B0609030804020204" pitchFamily="49" charset="0"/>
              </a:rPr>
              <a:t>'Mission </a:t>
            </a:r>
            <a:r>
              <a:rPr lang="fr-FR" sz="1600" b="0" dirty="0" err="1">
                <a:solidFill>
                  <a:srgbClr val="A31515"/>
                </a:solidFill>
                <a:effectLst/>
                <a:highlight>
                  <a:srgbClr val="FFFFFF"/>
                </a:highlight>
                <a:latin typeface="Menlo" panose="020B0609030804020204" pitchFamily="49" charset="0"/>
              </a:rPr>
              <a:t>Outcome</a:t>
            </a:r>
            <a:r>
              <a:rPr lang="fr-FR" sz="1600" b="0" dirty="0">
                <a:solidFill>
                  <a:srgbClr val="A31515"/>
                </a:solidFill>
                <a:effectLst/>
                <a:highlight>
                  <a:srgbClr val="FFFFFF"/>
                </a:highlight>
                <a:latin typeface="Menlo" panose="020B0609030804020204" pitchFamily="49" charset="0"/>
              </a:rPr>
              <a:t> </a:t>
            </a:r>
            <a:r>
              <a:rPr lang="fr-FR" sz="1600" b="0" dirty="0" err="1">
                <a:solidFill>
                  <a:srgbClr val="A31515"/>
                </a:solidFill>
                <a:effectLst/>
                <a:highlight>
                  <a:srgbClr val="FFFFFF"/>
                </a:highlight>
                <a:latin typeface="Menlo" panose="020B0609030804020204" pitchFamily="49" charset="0"/>
              </a:rPr>
              <a:t>Category</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COUNT(*) AS </a:t>
            </a:r>
            <a:r>
              <a:rPr lang="fr-FR" sz="1600" b="0" dirty="0">
                <a:solidFill>
                  <a:srgbClr val="A31515"/>
                </a:solidFill>
                <a:effectLst/>
                <a:highlight>
                  <a:srgbClr val="FFFFFF"/>
                </a:highlight>
                <a:latin typeface="Menlo" panose="020B0609030804020204" pitchFamily="49" charset="0"/>
              </a:rPr>
              <a:t>'Count'</a:t>
            </a:r>
            <a:r>
              <a:rPr lang="fr-FR" sz="1600" b="0" dirty="0">
                <a:solidFill>
                  <a:srgbClr val="000000"/>
                </a:solidFill>
                <a:effectLst/>
                <a:highlight>
                  <a:srgbClr val="FFFFFF"/>
                </a:highlight>
                <a:latin typeface="Menlo" panose="020B0609030804020204" pitchFamily="49" charset="0"/>
              </a:rPr>
              <a:t> FROM SPACEXTBL GROUP BY </a:t>
            </a:r>
            <a:r>
              <a:rPr lang="fr-FR" sz="1600" b="0" dirty="0">
                <a:solidFill>
                  <a:srgbClr val="A31515"/>
                </a:solidFill>
                <a:effectLst/>
                <a:highlight>
                  <a:srgbClr val="FFFFFF"/>
                </a:highlight>
                <a:latin typeface="Menlo" panose="020B0609030804020204" pitchFamily="49" charset="0"/>
              </a:rPr>
              <a:t>"Mission </a:t>
            </a:r>
            <a:r>
              <a:rPr lang="fr-FR" sz="1600" b="0" dirty="0" err="1">
                <a:solidFill>
                  <a:srgbClr val="A31515"/>
                </a:solidFill>
                <a:effectLst/>
                <a:highlight>
                  <a:srgbClr val="FFFFFF"/>
                </a:highlight>
                <a:latin typeface="Menlo" panose="020B0609030804020204" pitchFamily="49" charset="0"/>
              </a:rPr>
              <a:t>Outcome</a:t>
            </a:r>
            <a:r>
              <a:rPr lang="fr-FR" sz="1600" b="0" dirty="0">
                <a:solidFill>
                  <a:srgbClr val="A31515"/>
                </a:solidFill>
                <a:effectLst/>
                <a:highlight>
                  <a:srgbClr val="FFFFFF"/>
                </a:highlight>
                <a:latin typeface="Menlo" panose="020B0609030804020204" pitchFamily="49" charset="0"/>
              </a:rPr>
              <a:t> </a:t>
            </a:r>
            <a:r>
              <a:rPr lang="fr-FR" sz="1600" b="0" dirty="0" err="1">
                <a:solidFill>
                  <a:srgbClr val="A31515"/>
                </a:solidFill>
                <a:effectLst/>
                <a:highlight>
                  <a:srgbClr val="FFFFFF"/>
                </a:highlight>
                <a:latin typeface="Menlo" panose="020B0609030804020204" pitchFamily="49" charset="0"/>
              </a:rPr>
              <a:t>Category</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ORDER BY </a:t>
            </a:r>
            <a:r>
              <a:rPr lang="fr-FR" sz="1600" b="0" dirty="0">
                <a:solidFill>
                  <a:srgbClr val="A31515"/>
                </a:solidFill>
                <a:effectLst/>
                <a:highlight>
                  <a:srgbClr val="FFFFFF"/>
                </a:highlight>
                <a:latin typeface="Menlo" panose="020B0609030804020204" pitchFamily="49" charset="0"/>
              </a:rPr>
              <a:t>'Count'</a:t>
            </a:r>
            <a:r>
              <a:rPr lang="fr-FR" sz="1600" b="0" dirty="0">
                <a:solidFill>
                  <a:srgbClr val="000000"/>
                </a:solidFill>
                <a:effectLst/>
                <a:highlight>
                  <a:srgbClr val="FFFFFF"/>
                </a:highlight>
                <a:latin typeface="Menlo" panose="020B0609030804020204" pitchFamily="49" charset="0"/>
              </a:rPr>
              <a:t> DESC</a:t>
            </a:r>
          </a:p>
        </p:txBody>
      </p:sp>
      <p:sp>
        <p:nvSpPr>
          <p:cNvPr id="7" name="ZoneTexte 6">
            <a:extLst>
              <a:ext uri="{FF2B5EF4-FFF2-40B4-BE49-F238E27FC236}">
                <a16:creationId xmlns:a16="http://schemas.microsoft.com/office/drawing/2014/main" id="{FEC3B840-5FBB-98AA-F6D2-01570C6A16B6}"/>
              </a:ext>
            </a:extLst>
          </p:cNvPr>
          <p:cNvSpPr txBox="1"/>
          <p:nvPr/>
        </p:nvSpPr>
        <p:spPr>
          <a:xfrm>
            <a:off x="770011" y="2838047"/>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8" name="Image 7" descr="Une image contenant texte, Police, capture d’écran, blanc&#10;&#10;Description générée automatiquement">
            <a:extLst>
              <a:ext uri="{FF2B5EF4-FFF2-40B4-BE49-F238E27FC236}">
                <a16:creationId xmlns:a16="http://schemas.microsoft.com/office/drawing/2014/main" id="{01DB25AD-471C-E160-8CA6-185F29CBD5E3}"/>
              </a:ext>
            </a:extLst>
          </p:cNvPr>
          <p:cNvPicPr>
            <a:picLocks noChangeAspect="1"/>
          </p:cNvPicPr>
          <p:nvPr/>
        </p:nvPicPr>
        <p:blipFill>
          <a:blip r:embed="rId3"/>
          <a:stretch>
            <a:fillRect/>
          </a:stretch>
        </p:blipFill>
        <p:spPr>
          <a:xfrm>
            <a:off x="1799302" y="2854562"/>
            <a:ext cx="2433389" cy="7005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sp>
        <p:nvSpPr>
          <p:cNvPr id="2" name="ZoneTexte 1">
            <a:extLst>
              <a:ext uri="{FF2B5EF4-FFF2-40B4-BE49-F238E27FC236}">
                <a16:creationId xmlns:a16="http://schemas.microsoft.com/office/drawing/2014/main" id="{E91FE0AE-F719-4CFE-14E8-18B71EA175BF}"/>
              </a:ext>
            </a:extLst>
          </p:cNvPr>
          <p:cNvSpPr txBox="1"/>
          <p:nvPr/>
        </p:nvSpPr>
        <p:spPr>
          <a:xfrm>
            <a:off x="2666770" y="2671560"/>
            <a:ext cx="8295397" cy="2644185"/>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a:t>
            </a:r>
            <a:r>
              <a:rPr lang="fr-FR" sz="1400" b="0" dirty="0" err="1">
                <a:solidFill>
                  <a:srgbClr val="000000"/>
                </a:solidFill>
                <a:effectLst/>
                <a:highlight>
                  <a:srgbClr val="FFFFFF"/>
                </a:highlight>
                <a:latin typeface="Menlo" panose="020B0609030804020204" pitchFamily="49" charset="0"/>
              </a:rPr>
              <a:t>Booster_Version</a:t>
            </a:r>
            <a:r>
              <a:rPr lang="fr-FR" sz="1400" b="0" dirty="0">
                <a:solidFill>
                  <a:srgbClr val="000000"/>
                </a:solidFill>
                <a:effectLst/>
                <a:highlight>
                  <a:srgbClr val="FFFFFF"/>
                </a:highlight>
                <a:latin typeface="Menlo" panose="020B0609030804020204" pitchFamily="49" charset="0"/>
              </a:rPr>
              <a:t> FROM SPACEXTBL </a:t>
            </a:r>
            <a:r>
              <a:rPr lang="fr-FR" sz="1400" dirty="0"/>
              <a:t>: Select values </a:t>
            </a:r>
            <a:r>
              <a:rPr lang="fr-FR" sz="1400" dirty="0" err="1"/>
              <a:t>from</a:t>
            </a:r>
            <a:r>
              <a:rPr lang="fr-FR" sz="1400" dirty="0"/>
              <a:t> </a:t>
            </a:r>
            <a:r>
              <a:rPr lang="fr-FR" sz="1400" b="1" dirty="0" err="1"/>
              <a:t>column</a:t>
            </a:r>
            <a:r>
              <a:rPr lang="fr-FR" sz="1400" dirty="0"/>
              <a:t> </a:t>
            </a:r>
            <a:r>
              <a:rPr lang="fr-FR" sz="1400" b="1" dirty="0" err="1"/>
              <a:t>Booster_Version</a:t>
            </a:r>
            <a:r>
              <a:rPr lang="fr-FR" sz="1400" b="1"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a:t>
            </a:r>
          </a:p>
          <a:p>
            <a:pPr marL="285750" indent="-285750">
              <a:lnSpc>
                <a:spcPct val="150000"/>
              </a:lnSpc>
              <a:buFont typeface="Arial" panose="020B0604020202020204" pitchFamily="34" charset="0"/>
              <a:buChar char="•"/>
            </a:pPr>
            <a:r>
              <a:rPr lang="fr-FR" sz="1400" dirty="0"/>
              <a:t>Condition </a:t>
            </a:r>
            <a:r>
              <a:rPr lang="fr-FR" sz="1400" dirty="0" err="1"/>
              <a:t>with</a:t>
            </a:r>
            <a:r>
              <a:rPr lang="fr-FR" sz="1400" dirty="0"/>
              <a:t> a </a:t>
            </a:r>
            <a:r>
              <a:rPr lang="fr-FR" sz="1400" dirty="0" err="1"/>
              <a:t>nested</a:t>
            </a:r>
            <a:r>
              <a:rPr lang="fr-FR" sz="1400" dirty="0"/>
              <a:t> select  </a:t>
            </a:r>
            <a:r>
              <a:rPr lang="fr-FR" sz="1400" b="0" dirty="0">
                <a:solidFill>
                  <a:srgbClr val="000000"/>
                </a:solidFill>
                <a:effectLst/>
                <a:highlight>
                  <a:srgbClr val="FFFFFF"/>
                </a:highlight>
                <a:latin typeface="Menlo" panose="020B0609030804020204" pitchFamily="49" charset="0"/>
              </a:rPr>
              <a:t>WHERE PAYLOAD_MASS__KG_ = (SELECT MAX(PAYLOAD_MASS__KG_) FROM SPACEXTBL)</a:t>
            </a:r>
            <a:r>
              <a:rPr lang="fr-FR" sz="1400" dirty="0"/>
              <a:t> : condition </a:t>
            </a:r>
            <a:r>
              <a:rPr lang="fr-FR" sz="1400" dirty="0" err="1"/>
              <a:t>that</a:t>
            </a:r>
            <a:r>
              <a:rPr lang="fr-FR" sz="1400" dirty="0"/>
              <a:t> the </a:t>
            </a:r>
            <a:r>
              <a:rPr lang="fr-FR" sz="1400" dirty="0" err="1"/>
              <a:t>selected</a:t>
            </a:r>
            <a:r>
              <a:rPr lang="fr-FR" sz="1400" dirty="0"/>
              <a:t> values of </a:t>
            </a:r>
            <a:r>
              <a:rPr lang="fr-FR" sz="1400" dirty="0" err="1"/>
              <a:t>booster_version</a:t>
            </a:r>
            <a:r>
              <a:rPr lang="fr-FR" sz="1400" dirty="0"/>
              <a:t> must have a </a:t>
            </a:r>
            <a:r>
              <a:rPr lang="fr-FR" sz="1400" dirty="0" err="1"/>
              <a:t>payload_mass_kg</a:t>
            </a:r>
            <a:r>
              <a:rPr lang="fr-FR" sz="1400" dirty="0"/>
              <a:t> value </a:t>
            </a:r>
            <a:r>
              <a:rPr lang="fr-FR" sz="1400" dirty="0" err="1"/>
              <a:t>equal</a:t>
            </a:r>
            <a:r>
              <a:rPr lang="fr-FR" sz="1400" dirty="0"/>
              <a:t> (</a:t>
            </a:r>
            <a:r>
              <a:rPr lang="fr-FR" sz="1400" b="1" dirty="0"/>
              <a:t>WHERE PAYLOAD_MASS_KG =</a:t>
            </a:r>
            <a:r>
              <a:rPr lang="fr-FR" sz="1400" dirty="0"/>
              <a:t>) to the </a:t>
            </a:r>
            <a:r>
              <a:rPr lang="fr-FR" sz="1400" dirty="0" err="1"/>
              <a:t>selection</a:t>
            </a:r>
            <a:r>
              <a:rPr lang="fr-FR" sz="1400" dirty="0"/>
              <a:t> of the </a:t>
            </a:r>
            <a:r>
              <a:rPr lang="fr-FR" sz="1400" dirty="0" err="1"/>
              <a:t>highest</a:t>
            </a:r>
            <a:r>
              <a:rPr lang="fr-FR" sz="1400" dirty="0"/>
              <a:t> in the </a:t>
            </a:r>
            <a:r>
              <a:rPr lang="fr-FR" sz="1400" dirty="0" err="1"/>
              <a:t>column</a:t>
            </a:r>
            <a:r>
              <a:rPr lang="fr-FR" sz="1400" dirty="0"/>
              <a:t> PAYLOAD_MASS_KG </a:t>
            </a:r>
            <a:r>
              <a:rPr lang="fr-FR" sz="1400" dirty="0" err="1"/>
              <a:t>from</a:t>
            </a:r>
            <a:r>
              <a:rPr lang="fr-FR" sz="1400" dirty="0"/>
              <a:t> the SPACEXTBL (</a:t>
            </a:r>
            <a:r>
              <a:rPr lang="fr-FR" sz="1400" b="1" dirty="0"/>
              <a:t>SELECT MAX(PAYLOAD_MASS_KG) FROM SPACEXTBL</a:t>
            </a:r>
            <a:r>
              <a:rPr lang="fr-FR" sz="1400" dirty="0"/>
              <a:t>)</a:t>
            </a:r>
          </a:p>
        </p:txBody>
      </p:sp>
      <p:sp>
        <p:nvSpPr>
          <p:cNvPr id="6" name="ZoneTexte 5">
            <a:extLst>
              <a:ext uri="{FF2B5EF4-FFF2-40B4-BE49-F238E27FC236}">
                <a16:creationId xmlns:a16="http://schemas.microsoft.com/office/drawing/2014/main" id="{A65AD519-AFC8-6516-2ADF-613932A63A5D}"/>
              </a:ext>
            </a:extLst>
          </p:cNvPr>
          <p:cNvSpPr txBox="1"/>
          <p:nvPr/>
        </p:nvSpPr>
        <p:spPr>
          <a:xfrm>
            <a:off x="770011" y="1428847"/>
            <a:ext cx="10586247" cy="1000274"/>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a:t>
            </a:r>
            <a:r>
              <a:rPr lang="fr-FR" sz="1600" b="0" dirty="0" err="1">
                <a:solidFill>
                  <a:srgbClr val="000000"/>
                </a:solidFill>
                <a:effectLst/>
                <a:highlight>
                  <a:srgbClr val="FFFFFF"/>
                </a:highlight>
                <a:latin typeface="Menlo" panose="020B0609030804020204" pitchFamily="49" charset="0"/>
              </a:rPr>
              <a:t>Booster_Version</a:t>
            </a:r>
            <a:r>
              <a:rPr lang="fr-FR" sz="1600" b="0" dirty="0">
                <a:solidFill>
                  <a:srgbClr val="000000"/>
                </a:solidFill>
                <a:effectLst/>
                <a:highlight>
                  <a:srgbClr val="FFFFFF"/>
                </a:highlight>
                <a:latin typeface="Menlo" panose="020B0609030804020204" pitchFamily="49" charset="0"/>
              </a:rPr>
              <a:t> FROM SPACEXTBL WHERE PAYLOAD_MASS__KG_ = (SELECT MAX(PAYLOAD_MASS__KG_) FROM SPACEXTBL)</a:t>
            </a:r>
          </a:p>
        </p:txBody>
      </p:sp>
      <p:sp>
        <p:nvSpPr>
          <p:cNvPr id="7" name="ZoneTexte 6">
            <a:extLst>
              <a:ext uri="{FF2B5EF4-FFF2-40B4-BE49-F238E27FC236}">
                <a16:creationId xmlns:a16="http://schemas.microsoft.com/office/drawing/2014/main" id="{E25CB9EE-6563-9573-13AE-0BB88F1D6551}"/>
              </a:ext>
            </a:extLst>
          </p:cNvPr>
          <p:cNvSpPr txBox="1"/>
          <p:nvPr/>
        </p:nvSpPr>
        <p:spPr>
          <a:xfrm>
            <a:off x="770011" y="2614762"/>
            <a:ext cx="1029292" cy="464871"/>
          </a:xfrm>
          <a:prstGeom prst="rect">
            <a:avLst/>
          </a:prstGeom>
          <a:solidFill>
            <a:schemeClr val="bg1"/>
          </a:solidFill>
        </p:spPr>
        <p:txBody>
          <a:bodyPr wrap="square">
            <a:spAutoFit/>
          </a:bodyPr>
          <a:lstStyle/>
          <a:p>
            <a:pPr>
              <a:lnSpc>
                <a:spcPct val="150000"/>
              </a:lnSpc>
            </a:pPr>
            <a:r>
              <a:rPr lang="fr-FR" dirty="0"/>
              <a:t>Output :</a:t>
            </a:r>
          </a:p>
        </p:txBody>
      </p:sp>
      <p:pic>
        <p:nvPicPr>
          <p:cNvPr id="8" name="Image 7" descr="Une image contenant texte, Police, capture d’écran, noir et blanc&#10;&#10;Description générée automatiquement">
            <a:extLst>
              <a:ext uri="{FF2B5EF4-FFF2-40B4-BE49-F238E27FC236}">
                <a16:creationId xmlns:a16="http://schemas.microsoft.com/office/drawing/2014/main" id="{A2058F0F-5AD6-16F4-C30E-FB0012DE1B73}"/>
              </a:ext>
            </a:extLst>
          </p:cNvPr>
          <p:cNvPicPr>
            <a:picLocks noChangeAspect="1"/>
          </p:cNvPicPr>
          <p:nvPr/>
        </p:nvPicPr>
        <p:blipFill>
          <a:blip r:embed="rId3"/>
          <a:stretch>
            <a:fillRect/>
          </a:stretch>
        </p:blipFill>
        <p:spPr>
          <a:xfrm>
            <a:off x="1799303" y="2614762"/>
            <a:ext cx="724633" cy="1755222"/>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2" name="Image 1" descr="Une image contenant texte, Police, blanc, capture d’écran&#10;&#10;Description générée automatiquement">
            <a:extLst>
              <a:ext uri="{FF2B5EF4-FFF2-40B4-BE49-F238E27FC236}">
                <a16:creationId xmlns:a16="http://schemas.microsoft.com/office/drawing/2014/main" id="{37CE5A9C-6FC7-4EF7-1D84-E15281789819}"/>
              </a:ext>
            </a:extLst>
          </p:cNvPr>
          <p:cNvPicPr>
            <a:picLocks noChangeAspect="1"/>
          </p:cNvPicPr>
          <p:nvPr/>
        </p:nvPicPr>
        <p:blipFill>
          <a:blip r:embed="rId3"/>
          <a:stretch>
            <a:fillRect/>
          </a:stretch>
        </p:blipFill>
        <p:spPr>
          <a:xfrm>
            <a:off x="1799302" y="2795513"/>
            <a:ext cx="3528282" cy="633487"/>
          </a:xfrm>
          <a:prstGeom prst="rect">
            <a:avLst/>
          </a:prstGeom>
        </p:spPr>
      </p:pic>
      <p:sp>
        <p:nvSpPr>
          <p:cNvPr id="6" name="ZoneTexte 5">
            <a:extLst>
              <a:ext uri="{FF2B5EF4-FFF2-40B4-BE49-F238E27FC236}">
                <a16:creationId xmlns:a16="http://schemas.microsoft.com/office/drawing/2014/main" id="{F99425EA-A810-6E84-0BBA-CA0A49314FAE}"/>
              </a:ext>
            </a:extLst>
          </p:cNvPr>
          <p:cNvSpPr txBox="1"/>
          <p:nvPr/>
        </p:nvSpPr>
        <p:spPr>
          <a:xfrm>
            <a:off x="770011" y="3508747"/>
            <a:ext cx="10586247" cy="3290516"/>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a:t>
            </a:r>
            <a:r>
              <a:rPr lang="fr-FR" sz="1400" b="0" dirty="0" err="1">
                <a:solidFill>
                  <a:srgbClr val="000000"/>
                </a:solidFill>
                <a:effectLst/>
                <a:highlight>
                  <a:srgbClr val="FFFFFF"/>
                </a:highlight>
                <a:latin typeface="Menlo" panose="020B0609030804020204" pitchFamily="49" charset="0"/>
              </a:rPr>
              <a:t>substr</a:t>
            </a:r>
            <a:r>
              <a:rPr lang="fr-FR" sz="1400" b="0" dirty="0">
                <a:solidFill>
                  <a:srgbClr val="000000"/>
                </a:solidFill>
                <a:effectLst/>
                <a:highlight>
                  <a:srgbClr val="FFFFFF"/>
                </a:highlight>
                <a:latin typeface="Menlo" panose="020B0609030804020204" pitchFamily="49" charset="0"/>
              </a:rPr>
              <a:t>(Date, </a:t>
            </a:r>
            <a:r>
              <a:rPr lang="fr-FR" sz="1400" b="0" dirty="0">
                <a:solidFill>
                  <a:srgbClr val="098658"/>
                </a:solidFill>
                <a:effectLst/>
                <a:highlight>
                  <a:srgbClr val="FFFFFF"/>
                </a:highlight>
                <a:latin typeface="Menlo" panose="020B0609030804020204" pitchFamily="49" charset="0"/>
              </a:rPr>
              <a:t>6</a:t>
            </a:r>
            <a:r>
              <a:rPr lang="fr-FR" sz="1400" b="0" dirty="0">
                <a:solidFill>
                  <a:srgbClr val="000000"/>
                </a:solidFill>
                <a:effectLst/>
                <a:highlight>
                  <a:srgbClr val="FFFFFF"/>
                </a:highlight>
                <a:latin typeface="Menlo" panose="020B0609030804020204" pitchFamily="49" charset="0"/>
              </a:rPr>
              <a:t>,</a:t>
            </a:r>
            <a:r>
              <a:rPr lang="fr-FR" sz="1400" b="0" dirty="0">
                <a:solidFill>
                  <a:srgbClr val="098658"/>
                </a:solidFill>
                <a:effectLst/>
                <a:highlight>
                  <a:srgbClr val="FFFFFF"/>
                </a:highlight>
                <a:latin typeface="Menlo" panose="020B0609030804020204" pitchFamily="49" charset="0"/>
              </a:rPr>
              <a:t>2</a:t>
            </a:r>
            <a:r>
              <a:rPr lang="fr-FR" sz="1400" b="0" dirty="0">
                <a:solidFill>
                  <a:srgbClr val="000000"/>
                </a:solidFill>
                <a:effectLst/>
                <a:highlight>
                  <a:srgbClr val="FFFFFF"/>
                </a:highlight>
                <a:latin typeface="Menlo" panose="020B0609030804020204" pitchFamily="49" charset="0"/>
              </a:rPr>
              <a:t>) AS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Month</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booster_version</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launch_site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FROM SPACEXTBL </a:t>
            </a:r>
            <a:r>
              <a:rPr lang="fr-FR" sz="1400" dirty="0"/>
              <a:t>: Select </a:t>
            </a:r>
            <a:r>
              <a:rPr lang="fr-FR" sz="1400" dirty="0" err="1"/>
              <a:t>from</a:t>
            </a:r>
            <a:r>
              <a:rPr lang="fr-FR" sz="1400" dirty="0"/>
              <a:t> the values in </a:t>
            </a:r>
            <a:r>
              <a:rPr lang="fr-FR" sz="1400" b="1" dirty="0" err="1"/>
              <a:t>column</a:t>
            </a:r>
            <a:r>
              <a:rPr lang="fr-FR" sz="1400" dirty="0"/>
              <a:t> </a:t>
            </a:r>
            <a:r>
              <a:rPr lang="fr-FR" sz="1400" b="1" dirty="0"/>
              <a:t>Date </a:t>
            </a:r>
            <a:r>
              <a:rPr lang="fr-FR" sz="1400" dirty="0"/>
              <a:t>the </a:t>
            </a:r>
            <a:r>
              <a:rPr lang="fr-FR" sz="1400" dirty="0" err="1"/>
              <a:t>characters</a:t>
            </a:r>
            <a:r>
              <a:rPr lang="fr-FR" sz="1400" dirty="0"/>
              <a:t> </a:t>
            </a:r>
            <a:r>
              <a:rPr lang="fr-FR" sz="1400" dirty="0" err="1"/>
              <a:t>starting</a:t>
            </a:r>
            <a:r>
              <a:rPr lang="fr-FR" sz="1400" dirty="0"/>
              <a:t> at position 6 and </a:t>
            </a:r>
            <a:r>
              <a:rPr lang="fr-FR" sz="1400" dirty="0" err="1"/>
              <a:t>stopping</a:t>
            </a:r>
            <a:r>
              <a:rPr lang="fr-FR" sz="1400" dirty="0"/>
              <a:t> </a:t>
            </a:r>
            <a:r>
              <a:rPr lang="fr-FR" sz="1400" dirty="0" err="1"/>
              <a:t>after</a:t>
            </a:r>
            <a:r>
              <a:rPr lang="fr-FR" sz="1400" dirty="0"/>
              <a:t> 2 values (</a:t>
            </a:r>
            <a:r>
              <a:rPr lang="fr-FR" sz="1400" b="1" dirty="0"/>
              <a:t>SELECT </a:t>
            </a:r>
            <a:r>
              <a:rPr lang="fr-FR" sz="1400" b="1" dirty="0" err="1"/>
              <a:t>substr</a:t>
            </a:r>
            <a:r>
              <a:rPr lang="fr-FR" sz="1400" b="1" dirty="0"/>
              <a:t>(Date, 6, 2) AS ’</a:t>
            </a:r>
            <a:r>
              <a:rPr lang="fr-FR" sz="1400" b="1" dirty="0" err="1"/>
              <a:t>Month</a:t>
            </a:r>
            <a:r>
              <a:rPr lang="fr-FR" sz="1400" b="1" dirty="0"/>
              <a:t>’</a:t>
            </a:r>
            <a:r>
              <a:rPr lang="fr-FR" sz="1400" dirty="0"/>
              <a:t>) and call the </a:t>
            </a:r>
            <a:r>
              <a:rPr lang="fr-FR" sz="1400" dirty="0" err="1"/>
              <a:t>resulting</a:t>
            </a:r>
            <a:r>
              <a:rPr lang="fr-FR" sz="1400" dirty="0"/>
              <a:t> </a:t>
            </a:r>
            <a:r>
              <a:rPr lang="fr-FR" sz="1400" dirty="0" err="1"/>
              <a:t>column</a:t>
            </a:r>
            <a:r>
              <a:rPr lang="fr-FR" sz="1400" dirty="0"/>
              <a:t> </a:t>
            </a:r>
            <a:r>
              <a:rPr lang="fr-FR" sz="1400" dirty="0" err="1"/>
              <a:t>Month</a:t>
            </a:r>
            <a:r>
              <a:rPr lang="fr-FR" sz="1400" dirty="0"/>
              <a:t>. This </a:t>
            </a:r>
            <a:r>
              <a:rPr lang="fr-FR" sz="1400" dirty="0" err="1"/>
              <a:t>will</a:t>
            </a:r>
            <a:r>
              <a:rPr lang="fr-FR" sz="1400" dirty="0"/>
              <a:t> </a:t>
            </a:r>
            <a:r>
              <a:rPr lang="fr-FR" sz="1400" dirty="0" err="1"/>
              <a:t>effectively</a:t>
            </a:r>
            <a:r>
              <a:rPr lang="fr-FR" sz="1400" dirty="0"/>
              <a:t> </a:t>
            </a:r>
            <a:r>
              <a:rPr lang="fr-FR" sz="1400" dirty="0" err="1"/>
              <a:t>extract</a:t>
            </a:r>
            <a:r>
              <a:rPr lang="fr-FR" sz="1400" dirty="0"/>
              <a:t> the </a:t>
            </a:r>
            <a:r>
              <a:rPr lang="fr-FR" sz="1400" dirty="0" err="1"/>
              <a:t>month</a:t>
            </a:r>
            <a:r>
              <a:rPr lang="fr-FR" sz="1400" dirty="0"/>
              <a:t> of the Date values.</a:t>
            </a:r>
          </a:p>
          <a:p>
            <a:pPr marL="285750" indent="-285750" algn="just">
              <a:lnSpc>
                <a:spcPct val="150000"/>
              </a:lnSpc>
              <a:buFont typeface="Arial" panose="020B0604020202020204" pitchFamily="34" charset="0"/>
              <a:buChar char="•"/>
            </a:pP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booster_version</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launch_site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FROM SPACEXTBL </a:t>
            </a:r>
            <a:r>
              <a:rPr lang="fr-FR" sz="1400" dirty="0"/>
              <a:t>: </a:t>
            </a:r>
            <a:r>
              <a:rPr lang="fr-FR" sz="1400" dirty="0" err="1"/>
              <a:t>also</a:t>
            </a:r>
            <a:r>
              <a:rPr lang="fr-FR" sz="1400" dirty="0"/>
              <a:t> select the </a:t>
            </a:r>
            <a:r>
              <a:rPr lang="fr-FR" sz="1400" dirty="0" err="1"/>
              <a:t>columns</a:t>
            </a:r>
            <a:r>
              <a:rPr lang="fr-FR" sz="1400" dirty="0"/>
              <a:t>   « </a:t>
            </a:r>
            <a:r>
              <a:rPr lang="fr-FR" sz="1400" b="1" dirty="0" err="1"/>
              <a:t>landing_outcome</a:t>
            </a:r>
            <a:r>
              <a:rPr lang="fr-FR" sz="1400" b="1" dirty="0"/>
              <a:t> </a:t>
            </a:r>
            <a:r>
              <a:rPr lang="fr-FR" sz="1400" dirty="0"/>
              <a:t>», « </a:t>
            </a:r>
            <a:r>
              <a:rPr lang="fr-FR" sz="1400" b="1" dirty="0" err="1"/>
              <a:t>booster_version</a:t>
            </a:r>
            <a:r>
              <a:rPr lang="fr-FR" sz="1400" b="1" dirty="0"/>
              <a:t> </a:t>
            </a:r>
            <a:r>
              <a:rPr lang="fr-FR" sz="1400" dirty="0"/>
              <a:t>», « </a:t>
            </a:r>
            <a:r>
              <a:rPr lang="fr-FR" sz="1400" b="1" dirty="0" err="1"/>
              <a:t>launch_site</a:t>
            </a:r>
            <a:r>
              <a:rPr lang="fr-FR" sz="1400" b="1" dirty="0"/>
              <a:t> </a:t>
            </a:r>
            <a:r>
              <a:rPr lang="fr-FR" sz="1400" dirty="0"/>
              <a: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a:t>
            </a:r>
          </a:p>
          <a:p>
            <a:pPr marL="285750" indent="-285750">
              <a:lnSpc>
                <a:spcPct val="150000"/>
              </a:lnSpc>
              <a:buFont typeface="Arial" panose="020B0604020202020204" pitchFamily="34" charset="0"/>
              <a:buChar char="•"/>
            </a:pPr>
            <a:r>
              <a:rPr lang="fr-FR" sz="1400" dirty="0"/>
              <a:t>Condition 1 </a:t>
            </a:r>
            <a:r>
              <a:rPr lang="fr-FR" sz="1400" b="0" dirty="0">
                <a:solidFill>
                  <a:srgbClr val="000000"/>
                </a:solidFill>
                <a:effectLst/>
                <a:highlight>
                  <a:srgbClr val="FFFFFF"/>
                </a:highlight>
                <a:latin typeface="Menlo" panose="020B0609030804020204" pitchFamily="49" charset="0"/>
              </a:rPr>
              <a:t>WHERE (</a:t>
            </a:r>
            <a:r>
              <a:rPr lang="fr-FR" sz="1400" b="0" dirty="0" err="1">
                <a:solidFill>
                  <a:srgbClr val="000000"/>
                </a:solidFill>
                <a:effectLst/>
                <a:highlight>
                  <a:srgbClr val="FFFFFF"/>
                </a:highlight>
                <a:latin typeface="Menlo" panose="020B0609030804020204" pitchFamily="49" charset="0"/>
              </a:rPr>
              <a:t>substr</a:t>
            </a:r>
            <a:r>
              <a:rPr lang="fr-FR" sz="1400" b="0" dirty="0">
                <a:solidFill>
                  <a:srgbClr val="000000"/>
                </a:solidFill>
                <a:effectLst/>
                <a:highlight>
                  <a:srgbClr val="FFFFFF"/>
                </a:highlight>
                <a:latin typeface="Menlo" panose="020B0609030804020204" pitchFamily="49" charset="0"/>
              </a:rPr>
              <a:t>(Date,</a:t>
            </a:r>
            <a:r>
              <a:rPr lang="fr-FR" sz="1400" b="0" dirty="0">
                <a:solidFill>
                  <a:srgbClr val="098658"/>
                </a:solidFill>
                <a:effectLst/>
                <a:highlight>
                  <a:srgbClr val="FFFFFF"/>
                </a:highlight>
                <a:latin typeface="Menlo" panose="020B0609030804020204" pitchFamily="49" charset="0"/>
              </a:rPr>
              <a:t>0</a:t>
            </a:r>
            <a:r>
              <a:rPr lang="fr-FR" sz="1400" b="0" dirty="0">
                <a:solidFill>
                  <a:srgbClr val="000000"/>
                </a:solidFill>
                <a:effectLst/>
                <a:highlight>
                  <a:srgbClr val="FFFFFF"/>
                </a:highlight>
                <a:latin typeface="Menlo" panose="020B0609030804020204" pitchFamily="49" charset="0"/>
              </a:rPr>
              <a:t>,</a:t>
            </a:r>
            <a:r>
              <a:rPr lang="fr-FR" sz="1400" b="0" dirty="0">
                <a:solidFill>
                  <a:srgbClr val="098658"/>
                </a:solidFill>
                <a:effectLst/>
                <a:highlight>
                  <a:srgbClr val="FFFFFF"/>
                </a:highlight>
                <a:latin typeface="Menlo" panose="020B0609030804020204" pitchFamily="49" charset="0"/>
              </a:rPr>
              <a:t>5</a:t>
            </a:r>
            <a:r>
              <a:rPr lang="fr-FR" sz="1400" b="0" dirty="0">
                <a:solidFill>
                  <a:srgbClr val="000000"/>
                </a:solidFill>
                <a:effectLst/>
                <a:highlight>
                  <a:srgbClr val="FFFFFF"/>
                </a:highlight>
                <a:latin typeface="Menlo" panose="020B0609030804020204" pitchFamily="49" charset="0"/>
              </a:rPr>
              <a:t>)=</a:t>
            </a:r>
            <a:r>
              <a:rPr lang="fr-FR" sz="1400" b="0" dirty="0">
                <a:solidFill>
                  <a:srgbClr val="A31515"/>
                </a:solidFill>
                <a:effectLst/>
                <a:highlight>
                  <a:srgbClr val="FFFFFF"/>
                </a:highlight>
                <a:latin typeface="Menlo" panose="020B0609030804020204" pitchFamily="49" charset="0"/>
              </a:rPr>
              <a:t>'2015'</a:t>
            </a:r>
            <a:r>
              <a:rPr lang="fr-FR" sz="1400" b="0" dirty="0">
                <a:solidFill>
                  <a:srgbClr val="000000"/>
                </a:solidFill>
                <a:effectLst/>
                <a:highlight>
                  <a:srgbClr val="FFFFFF"/>
                </a:highlight>
                <a:latin typeface="Menlo" panose="020B0609030804020204" pitchFamily="49" charset="0"/>
              </a:rPr>
              <a:t>)</a:t>
            </a:r>
            <a:r>
              <a:rPr lang="fr-FR" sz="1400" dirty="0"/>
              <a:t> : condition </a:t>
            </a:r>
            <a:r>
              <a:rPr lang="fr-FR" sz="1400" dirty="0" err="1"/>
              <a:t>that</a:t>
            </a:r>
            <a:r>
              <a:rPr lang="fr-FR" sz="1400" dirty="0"/>
              <a:t> the values at position 0 and </a:t>
            </a:r>
            <a:r>
              <a:rPr lang="fr-FR" sz="1400" dirty="0" err="1"/>
              <a:t>going</a:t>
            </a:r>
            <a:r>
              <a:rPr lang="fr-FR" sz="1400" dirty="0"/>
              <a:t> to position 5 are </a:t>
            </a:r>
            <a:r>
              <a:rPr lang="fr-FR" sz="1400" dirty="0" err="1"/>
              <a:t>equal</a:t>
            </a:r>
            <a:r>
              <a:rPr lang="fr-FR" sz="1400" dirty="0"/>
              <a:t> to « </a:t>
            </a:r>
            <a:r>
              <a:rPr lang="fr-FR" sz="1400" b="1" dirty="0"/>
              <a:t>2015</a:t>
            </a:r>
            <a:r>
              <a:rPr lang="fr-FR" sz="1400" dirty="0"/>
              <a:t> » </a:t>
            </a:r>
          </a:p>
          <a:p>
            <a:pPr marL="285750" indent="-285750">
              <a:lnSpc>
                <a:spcPct val="150000"/>
              </a:lnSpc>
              <a:buFont typeface="Arial" panose="020B0604020202020204" pitchFamily="34" charset="0"/>
              <a:buChar char="•"/>
            </a:pPr>
            <a:r>
              <a:rPr lang="fr-FR" sz="1400" dirty="0"/>
              <a:t>Condition 2 : </a:t>
            </a:r>
            <a:r>
              <a:rPr lang="fr-FR" sz="1400" b="0" dirty="0">
                <a:solidFill>
                  <a:srgbClr val="000000"/>
                </a:solidFill>
                <a:effectLst/>
                <a:highlight>
                  <a:srgbClr val="FFFFFF"/>
                </a:highlight>
                <a:latin typeface="Menlo" panose="020B0609030804020204" pitchFamily="49" charset="0"/>
              </a:rPr>
              <a:t>AND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Like </a:t>
            </a:r>
            <a:r>
              <a:rPr lang="fr-FR" sz="1400" b="0" dirty="0">
                <a:solidFill>
                  <a:srgbClr val="A31515"/>
                </a:solidFill>
                <a:effectLst/>
                <a:highlight>
                  <a:srgbClr val="FFFFFF"/>
                </a:highlight>
                <a:latin typeface="Menlo" panose="020B0609030804020204" pitchFamily="49" charset="0"/>
              </a:rPr>
              <a:t>'Failure%’</a:t>
            </a:r>
            <a:r>
              <a:rPr lang="fr-FR" sz="1400" b="0" dirty="0">
                <a:solidFill>
                  <a:srgbClr val="000000"/>
                </a:solidFill>
                <a:effectLst/>
                <a:highlight>
                  <a:srgbClr val="FFFFFF"/>
                </a:highlight>
                <a:latin typeface="Menlo" panose="020B0609030804020204" pitchFamily="49" charset="0"/>
              </a:rPr>
              <a:t>) </a:t>
            </a:r>
            <a:r>
              <a:rPr lang="fr-FR" sz="1400" dirty="0"/>
              <a:t> : condition </a:t>
            </a:r>
            <a:r>
              <a:rPr lang="fr-FR" sz="1400" dirty="0" err="1"/>
              <a:t>that</a:t>
            </a:r>
            <a:r>
              <a:rPr lang="fr-FR" sz="1400" dirty="0"/>
              <a:t> the values in </a:t>
            </a:r>
            <a:r>
              <a:rPr lang="fr-FR" sz="1400" dirty="0" err="1"/>
              <a:t>column</a:t>
            </a:r>
            <a:r>
              <a:rPr lang="fr-FR" sz="1400" dirty="0"/>
              <a:t> « </a:t>
            </a:r>
            <a:r>
              <a:rPr lang="fr-FR" sz="1400" b="1" dirty="0" err="1"/>
              <a:t>landing_outcome</a:t>
            </a:r>
            <a:r>
              <a:rPr lang="fr-FR" sz="1400" b="1" dirty="0"/>
              <a:t> </a:t>
            </a:r>
            <a:r>
              <a:rPr lang="fr-FR" sz="1400" dirty="0"/>
              <a:t>» at minimum start </a:t>
            </a:r>
            <a:r>
              <a:rPr lang="fr-FR" sz="1400" dirty="0" err="1"/>
              <a:t>with</a:t>
            </a:r>
            <a:r>
              <a:rPr lang="fr-FR" sz="1400" dirty="0"/>
              <a:t> the </a:t>
            </a:r>
            <a:r>
              <a:rPr lang="fr-FR" sz="1400" dirty="0" err="1"/>
              <a:t>word</a:t>
            </a:r>
            <a:r>
              <a:rPr lang="fr-FR" sz="1400" dirty="0"/>
              <a:t> Failure (</a:t>
            </a:r>
            <a:r>
              <a:rPr lang="fr-FR" sz="1400" b="1" dirty="0"/>
              <a:t>LIKE « Failure% »</a:t>
            </a:r>
            <a:r>
              <a:rPr lang="fr-FR" sz="1400" dirty="0"/>
              <a:t>)</a:t>
            </a:r>
          </a:p>
        </p:txBody>
      </p:sp>
      <p:sp>
        <p:nvSpPr>
          <p:cNvPr id="7" name="ZoneTexte 6">
            <a:extLst>
              <a:ext uri="{FF2B5EF4-FFF2-40B4-BE49-F238E27FC236}">
                <a16:creationId xmlns:a16="http://schemas.microsoft.com/office/drawing/2014/main" id="{ED063993-C54B-C640-E8AB-9E0014A2E2A7}"/>
              </a:ext>
            </a:extLst>
          </p:cNvPr>
          <p:cNvSpPr txBox="1"/>
          <p:nvPr/>
        </p:nvSpPr>
        <p:spPr>
          <a:xfrm>
            <a:off x="770011" y="1428847"/>
            <a:ext cx="10586247" cy="1246495"/>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a:t>
            </a:r>
            <a:r>
              <a:rPr lang="fr-FR" sz="1600" b="0" dirty="0" err="1">
                <a:solidFill>
                  <a:srgbClr val="000000"/>
                </a:solidFill>
                <a:effectLst/>
                <a:highlight>
                  <a:srgbClr val="FFFFFF"/>
                </a:highlight>
                <a:latin typeface="Menlo" panose="020B0609030804020204" pitchFamily="49" charset="0"/>
              </a:rPr>
              <a:t>substr</a:t>
            </a:r>
            <a:r>
              <a:rPr lang="fr-FR" sz="1600" b="0" dirty="0">
                <a:solidFill>
                  <a:srgbClr val="000000"/>
                </a:solidFill>
                <a:effectLst/>
                <a:highlight>
                  <a:srgbClr val="FFFFFF"/>
                </a:highlight>
                <a:latin typeface="Menlo" panose="020B0609030804020204" pitchFamily="49" charset="0"/>
              </a:rPr>
              <a:t>(Date, </a:t>
            </a:r>
            <a:r>
              <a:rPr lang="fr-FR" sz="1600" b="0" dirty="0">
                <a:solidFill>
                  <a:srgbClr val="098658"/>
                </a:solidFill>
                <a:effectLst/>
                <a:highlight>
                  <a:srgbClr val="FFFFFF"/>
                </a:highlight>
                <a:latin typeface="Menlo" panose="020B0609030804020204" pitchFamily="49" charset="0"/>
              </a:rPr>
              <a:t>6</a:t>
            </a:r>
            <a:r>
              <a:rPr lang="fr-FR" sz="1600" b="0" dirty="0">
                <a:solidFill>
                  <a:srgbClr val="000000"/>
                </a:solidFill>
                <a:effectLst/>
                <a:highlight>
                  <a:srgbClr val="FFFFFF"/>
                </a:highlight>
                <a:latin typeface="Menlo" panose="020B0609030804020204" pitchFamily="49" charset="0"/>
              </a:rPr>
              <a:t>,</a:t>
            </a:r>
            <a:r>
              <a:rPr lang="fr-FR" sz="1600" b="0" dirty="0">
                <a:solidFill>
                  <a:srgbClr val="098658"/>
                </a:solidFill>
                <a:effectLst/>
                <a:highlight>
                  <a:srgbClr val="FFFFFF"/>
                </a:highlight>
                <a:latin typeface="Menlo" panose="020B0609030804020204" pitchFamily="49" charset="0"/>
              </a:rPr>
              <a:t>2</a:t>
            </a:r>
            <a:r>
              <a:rPr lang="fr-FR" sz="1600" b="0" dirty="0">
                <a:solidFill>
                  <a:srgbClr val="000000"/>
                </a:solidFill>
                <a:effectLst/>
                <a:highlight>
                  <a:srgbClr val="FFFFFF"/>
                </a:highlight>
                <a:latin typeface="Menlo" panose="020B0609030804020204" pitchFamily="49" charset="0"/>
              </a:rPr>
              <a:t>) AS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Month</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booster_version</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launch_site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FROM SPACEXTBL WHERE (</a:t>
            </a:r>
            <a:r>
              <a:rPr lang="fr-FR" sz="1600" b="0" dirty="0" err="1">
                <a:solidFill>
                  <a:srgbClr val="000000"/>
                </a:solidFill>
                <a:effectLst/>
                <a:highlight>
                  <a:srgbClr val="FFFFFF"/>
                </a:highlight>
                <a:latin typeface="Menlo" panose="020B0609030804020204" pitchFamily="49" charset="0"/>
              </a:rPr>
              <a:t>substr</a:t>
            </a:r>
            <a:r>
              <a:rPr lang="fr-FR" sz="1600" b="0" dirty="0">
                <a:solidFill>
                  <a:srgbClr val="000000"/>
                </a:solidFill>
                <a:effectLst/>
                <a:highlight>
                  <a:srgbClr val="FFFFFF"/>
                </a:highlight>
                <a:latin typeface="Menlo" panose="020B0609030804020204" pitchFamily="49" charset="0"/>
              </a:rPr>
              <a:t>(Date,</a:t>
            </a:r>
            <a:r>
              <a:rPr lang="fr-FR" sz="1600" b="0" dirty="0">
                <a:solidFill>
                  <a:srgbClr val="098658"/>
                </a:solidFill>
                <a:effectLst/>
                <a:highlight>
                  <a:srgbClr val="FFFFFF"/>
                </a:highlight>
                <a:latin typeface="Menlo" panose="020B0609030804020204" pitchFamily="49" charset="0"/>
              </a:rPr>
              <a:t>0</a:t>
            </a:r>
            <a:r>
              <a:rPr lang="fr-FR" sz="1600" b="0" dirty="0">
                <a:solidFill>
                  <a:srgbClr val="000000"/>
                </a:solidFill>
                <a:effectLst/>
                <a:highlight>
                  <a:srgbClr val="FFFFFF"/>
                </a:highlight>
                <a:latin typeface="Menlo" panose="020B0609030804020204" pitchFamily="49" charset="0"/>
              </a:rPr>
              <a:t>,</a:t>
            </a:r>
            <a:r>
              <a:rPr lang="fr-FR" sz="1600" b="0" dirty="0">
                <a:solidFill>
                  <a:srgbClr val="098658"/>
                </a:solidFill>
                <a:effectLst/>
                <a:highlight>
                  <a:srgbClr val="FFFFFF"/>
                </a:highlight>
                <a:latin typeface="Menlo" panose="020B0609030804020204" pitchFamily="49" charset="0"/>
              </a:rPr>
              <a:t>5</a:t>
            </a:r>
            <a:r>
              <a:rPr lang="fr-FR" sz="1600" b="0" dirty="0">
                <a:solidFill>
                  <a:srgbClr val="000000"/>
                </a:solidFill>
                <a:effectLst/>
                <a:highlight>
                  <a:srgbClr val="FFFFFF"/>
                </a:highlight>
                <a:latin typeface="Menlo" panose="020B0609030804020204" pitchFamily="49" charset="0"/>
              </a:rPr>
              <a:t>)=</a:t>
            </a:r>
            <a:r>
              <a:rPr lang="fr-FR" sz="1600" b="0" dirty="0">
                <a:solidFill>
                  <a:srgbClr val="A31515"/>
                </a:solidFill>
                <a:effectLst/>
                <a:highlight>
                  <a:srgbClr val="FFFFFF"/>
                </a:highlight>
                <a:latin typeface="Menlo" panose="020B0609030804020204" pitchFamily="49" charset="0"/>
              </a:rPr>
              <a:t>'2015'</a:t>
            </a:r>
            <a:r>
              <a:rPr lang="fr-FR" sz="1600" b="0" dirty="0">
                <a:solidFill>
                  <a:srgbClr val="000000"/>
                </a:solidFill>
                <a:effectLst/>
                <a:highlight>
                  <a:srgbClr val="FFFFFF"/>
                </a:highlight>
                <a:latin typeface="Menlo" panose="020B0609030804020204" pitchFamily="49" charset="0"/>
              </a:rPr>
              <a:t>) AND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Like </a:t>
            </a:r>
            <a:r>
              <a:rPr lang="fr-FR" sz="1600" b="0" dirty="0">
                <a:solidFill>
                  <a:srgbClr val="A31515"/>
                </a:solidFill>
                <a:effectLst/>
                <a:highlight>
                  <a:srgbClr val="FFFFFF"/>
                </a:highlight>
                <a:latin typeface="Menlo" panose="020B0609030804020204" pitchFamily="49" charset="0"/>
              </a:rPr>
              <a:t>'Failure%'</a:t>
            </a:r>
            <a:r>
              <a:rPr lang="fr-FR" sz="1600" b="0" dirty="0">
                <a:solidFill>
                  <a:srgbClr val="000000"/>
                </a:solidFill>
                <a:effectLst/>
                <a:highlight>
                  <a:srgbClr val="FFFFFF"/>
                </a:highlight>
                <a:latin typeface="Menlo" panose="020B0609030804020204" pitchFamily="49" charset="0"/>
              </a:rPr>
              <a:t>)</a:t>
            </a:r>
          </a:p>
        </p:txBody>
      </p:sp>
      <p:sp>
        <p:nvSpPr>
          <p:cNvPr id="8" name="ZoneTexte 7">
            <a:extLst>
              <a:ext uri="{FF2B5EF4-FFF2-40B4-BE49-F238E27FC236}">
                <a16:creationId xmlns:a16="http://schemas.microsoft.com/office/drawing/2014/main" id="{8C3BC100-6B2B-5748-5433-20AD5D6023EB}"/>
              </a:ext>
            </a:extLst>
          </p:cNvPr>
          <p:cNvSpPr txBox="1"/>
          <p:nvPr/>
        </p:nvSpPr>
        <p:spPr>
          <a:xfrm>
            <a:off x="770011" y="2795513"/>
            <a:ext cx="1029292" cy="464871"/>
          </a:xfrm>
          <a:prstGeom prst="rect">
            <a:avLst/>
          </a:prstGeom>
          <a:solidFill>
            <a:schemeClr val="bg1"/>
          </a:solidFill>
        </p:spPr>
        <p:txBody>
          <a:bodyPr wrap="square">
            <a:spAutoFit/>
          </a:bodyPr>
          <a:lstStyle/>
          <a:p>
            <a:pPr>
              <a:lnSpc>
                <a:spcPct val="150000"/>
              </a:lnSpc>
            </a:pPr>
            <a:r>
              <a:rPr lang="fr-FR" dirty="0"/>
              <a:t>Output :</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2" name="Image 1" descr="Une image contenant texte, capture d’écran, Police, nombre&#10;&#10;Description générée automatiquement">
            <a:extLst>
              <a:ext uri="{FF2B5EF4-FFF2-40B4-BE49-F238E27FC236}">
                <a16:creationId xmlns:a16="http://schemas.microsoft.com/office/drawing/2014/main" id="{5022DDF7-D144-0FF3-EB58-74C976A99C26}"/>
              </a:ext>
            </a:extLst>
          </p:cNvPr>
          <p:cNvPicPr>
            <a:picLocks noChangeAspect="1"/>
          </p:cNvPicPr>
          <p:nvPr/>
        </p:nvPicPr>
        <p:blipFill>
          <a:blip r:embed="rId3"/>
          <a:stretch>
            <a:fillRect/>
          </a:stretch>
        </p:blipFill>
        <p:spPr>
          <a:xfrm>
            <a:off x="1742865" y="2795513"/>
            <a:ext cx="1684869" cy="1669826"/>
          </a:xfrm>
          <a:prstGeom prst="rect">
            <a:avLst/>
          </a:prstGeom>
        </p:spPr>
      </p:pic>
      <p:sp>
        <p:nvSpPr>
          <p:cNvPr id="6" name="ZoneTexte 5">
            <a:extLst>
              <a:ext uri="{FF2B5EF4-FFF2-40B4-BE49-F238E27FC236}">
                <a16:creationId xmlns:a16="http://schemas.microsoft.com/office/drawing/2014/main" id="{03D96A11-A7AC-8AB9-F560-65BBF07C8FBB}"/>
              </a:ext>
            </a:extLst>
          </p:cNvPr>
          <p:cNvSpPr txBox="1"/>
          <p:nvPr/>
        </p:nvSpPr>
        <p:spPr>
          <a:xfrm>
            <a:off x="3766929" y="2705616"/>
            <a:ext cx="7655060" cy="3289683"/>
          </a:xfrm>
          <a:prstGeom prst="rect">
            <a:avLst/>
          </a:prstGeom>
          <a:noFill/>
        </p:spPr>
        <p:txBody>
          <a:bodyPr wrap="square" numCol="1" rtlCol="0">
            <a:spAutoFit/>
          </a:bodyPr>
          <a:lstStyle/>
          <a:p>
            <a:pPr algn="just">
              <a:lnSpc>
                <a:spcPct val="150000"/>
              </a:lnSpc>
            </a:pPr>
            <a:r>
              <a:rPr lang="fr-FR" sz="1400" b="1" u="sng" dirty="0" err="1"/>
              <a:t>Query</a:t>
            </a:r>
            <a:r>
              <a:rPr lang="fr-FR" sz="1400" b="1" u="sng" dirty="0"/>
              <a:t> </a:t>
            </a:r>
            <a:r>
              <a:rPr lang="fr-FR" sz="1400" b="1" u="sng" dirty="0" err="1"/>
              <a:t>explanation</a:t>
            </a:r>
            <a:r>
              <a:rPr lang="fr-FR" sz="1400" b="1" u="sng" dirty="0"/>
              <a:t> :</a:t>
            </a:r>
          </a:p>
          <a:p>
            <a:pPr marL="285750" indent="-285750" algn="just">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SELECT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a:t>
            </a:r>
            <a:r>
              <a:rPr lang="fr-FR" sz="1400" b="0" dirty="0">
                <a:solidFill>
                  <a:srgbClr val="000000"/>
                </a:solidFill>
                <a:effectLst/>
                <a:highlight>
                  <a:srgbClr val="FFFFFF"/>
                </a:highlight>
                <a:latin typeface="Menlo" panose="020B0609030804020204" pitchFamily="49" charset="0"/>
              </a:rPr>
              <a:t>, COUNT(*) AS </a:t>
            </a:r>
            <a:r>
              <a:rPr lang="fr-FR" sz="1400" b="0" dirty="0">
                <a:solidFill>
                  <a:srgbClr val="A31515"/>
                </a:solidFill>
                <a:effectLst/>
                <a:highlight>
                  <a:srgbClr val="FFFFFF"/>
                </a:highlight>
                <a:latin typeface="Menlo" panose="020B0609030804020204" pitchFamily="49" charset="0"/>
              </a:rPr>
              <a:t>'Count'</a:t>
            </a:r>
            <a:r>
              <a:rPr lang="fr-FR" sz="1400" b="0" dirty="0">
                <a:solidFill>
                  <a:srgbClr val="000000"/>
                </a:solidFill>
                <a:effectLst/>
                <a:highlight>
                  <a:srgbClr val="FFFFFF"/>
                </a:highlight>
                <a:latin typeface="Menlo" panose="020B0609030804020204" pitchFamily="49" charset="0"/>
              </a:rPr>
              <a:t> FROM SPACEXTBL </a:t>
            </a:r>
            <a:r>
              <a:rPr lang="fr-FR" sz="1400" dirty="0"/>
              <a:t>: Select the </a:t>
            </a:r>
            <a:r>
              <a:rPr lang="fr-FR" sz="1400" b="1" dirty="0" err="1"/>
              <a:t>column</a:t>
            </a:r>
            <a:r>
              <a:rPr lang="fr-FR" sz="1400" dirty="0"/>
              <a:t> </a:t>
            </a:r>
            <a:r>
              <a:rPr lang="fr-FR" sz="1400" b="1" dirty="0"/>
              <a:t>« </a:t>
            </a:r>
            <a:r>
              <a:rPr lang="fr-FR" sz="1400" b="1" dirty="0" err="1"/>
              <a:t>landing_outcome</a:t>
            </a:r>
            <a:r>
              <a:rPr lang="fr-FR" sz="1400" b="1" dirty="0"/>
              <a:t> »</a:t>
            </a:r>
            <a:r>
              <a:rPr lang="fr-FR" sz="1400" dirty="0"/>
              <a:t> (SELECT « </a:t>
            </a:r>
            <a:r>
              <a:rPr lang="fr-FR" sz="1400" dirty="0" err="1"/>
              <a:t>landing_outcome</a:t>
            </a:r>
            <a:r>
              <a:rPr lang="fr-FR" sz="1400" dirty="0"/>
              <a:t> ») and </a:t>
            </a:r>
            <a:r>
              <a:rPr lang="fr-FR" sz="1400" dirty="0" err="1"/>
              <a:t>create</a:t>
            </a:r>
            <a:r>
              <a:rPr lang="fr-FR" sz="1400" dirty="0"/>
              <a:t> a </a:t>
            </a:r>
            <a:r>
              <a:rPr lang="fr-FR" sz="1400" dirty="0" err="1"/>
              <a:t>column</a:t>
            </a:r>
            <a:r>
              <a:rPr lang="fr-FR" sz="1400" dirty="0"/>
              <a:t> </a:t>
            </a:r>
            <a:r>
              <a:rPr lang="fr-FR" sz="1400" dirty="0" err="1"/>
              <a:t>called</a:t>
            </a:r>
            <a:r>
              <a:rPr lang="fr-FR" sz="1400" dirty="0"/>
              <a:t> </a:t>
            </a:r>
            <a:r>
              <a:rPr lang="fr-FR" sz="1400" b="1" dirty="0"/>
              <a:t>Count</a:t>
            </a:r>
            <a:r>
              <a:rPr lang="fr-FR" sz="1400" dirty="0"/>
              <a:t> of all records (COUNT(*) AS ‘Count’) </a:t>
            </a:r>
            <a:r>
              <a:rPr lang="fr-FR" sz="1400" dirty="0" err="1"/>
              <a:t>from</a:t>
            </a:r>
            <a:r>
              <a:rPr lang="fr-FR" sz="1400" dirty="0"/>
              <a:t> the table </a:t>
            </a:r>
            <a:r>
              <a:rPr lang="fr-FR" sz="1400" b="1" dirty="0"/>
              <a:t>SPACEXTBL</a:t>
            </a:r>
            <a:r>
              <a:rPr lang="fr-FR" sz="1400" dirty="0"/>
              <a:t> (</a:t>
            </a:r>
            <a:r>
              <a:rPr lang="fr-FR" sz="1400" b="1" dirty="0"/>
              <a:t>FROM SPACEXTBL</a:t>
            </a:r>
            <a:r>
              <a:rPr lang="fr-FR" sz="1400" dirty="0"/>
              <a:t>)</a:t>
            </a:r>
          </a:p>
          <a:p>
            <a:pPr marL="285750" indent="-285750" algn="just">
              <a:lnSpc>
                <a:spcPct val="150000"/>
              </a:lnSpc>
              <a:buFont typeface="Arial" panose="020B0604020202020204" pitchFamily="34" charset="0"/>
              <a:buChar char="•"/>
            </a:pPr>
            <a:r>
              <a:rPr lang="fr-FR" sz="1400" dirty="0"/>
              <a:t>Condition </a:t>
            </a:r>
            <a:r>
              <a:rPr lang="fr-FR" sz="1400" b="0" dirty="0">
                <a:solidFill>
                  <a:srgbClr val="000000"/>
                </a:solidFill>
                <a:effectLst/>
                <a:highlight>
                  <a:srgbClr val="FFFFFF"/>
                </a:highlight>
                <a:latin typeface="Menlo" panose="020B0609030804020204" pitchFamily="49" charset="0"/>
              </a:rPr>
              <a:t>WHERE </a:t>
            </a:r>
            <a:r>
              <a:rPr lang="fr-FR" sz="1400" b="0" dirty="0">
                <a:solidFill>
                  <a:srgbClr val="A31515"/>
                </a:solidFill>
                <a:effectLst/>
                <a:highlight>
                  <a:srgbClr val="FFFFFF"/>
                </a:highlight>
                <a:latin typeface="Menlo" panose="020B0609030804020204" pitchFamily="49" charset="0"/>
              </a:rPr>
              <a:t>"Date"</a:t>
            </a:r>
            <a:r>
              <a:rPr lang="fr-FR" sz="1400" b="0" dirty="0">
                <a:solidFill>
                  <a:srgbClr val="000000"/>
                </a:solidFill>
                <a:effectLst/>
                <a:highlight>
                  <a:srgbClr val="FFFFFF"/>
                </a:highlight>
                <a:latin typeface="Menlo" panose="020B0609030804020204" pitchFamily="49" charset="0"/>
              </a:rPr>
              <a:t> BETWEEN DATE(</a:t>
            </a:r>
            <a:r>
              <a:rPr lang="fr-FR" sz="1400" b="0" dirty="0">
                <a:solidFill>
                  <a:srgbClr val="A31515"/>
                </a:solidFill>
                <a:effectLst/>
                <a:highlight>
                  <a:srgbClr val="FFFFFF"/>
                </a:highlight>
                <a:latin typeface="Menlo" panose="020B0609030804020204" pitchFamily="49" charset="0"/>
              </a:rPr>
              <a:t>'2010-06-04'</a:t>
            </a:r>
            <a:r>
              <a:rPr lang="fr-FR" sz="1400" b="0" dirty="0">
                <a:solidFill>
                  <a:srgbClr val="000000"/>
                </a:solidFill>
                <a:effectLst/>
                <a:highlight>
                  <a:srgbClr val="FFFFFF"/>
                </a:highlight>
                <a:latin typeface="Menlo" panose="020B0609030804020204" pitchFamily="49" charset="0"/>
              </a:rPr>
              <a:t>) AND DATE(</a:t>
            </a:r>
            <a:r>
              <a:rPr lang="fr-FR" sz="1400" b="0" dirty="0">
                <a:solidFill>
                  <a:srgbClr val="A31515"/>
                </a:solidFill>
                <a:effectLst/>
                <a:highlight>
                  <a:srgbClr val="FFFFFF"/>
                </a:highlight>
                <a:latin typeface="Menlo" panose="020B0609030804020204" pitchFamily="49" charset="0"/>
              </a:rPr>
              <a:t>'2017-03-20'</a:t>
            </a:r>
            <a:r>
              <a:rPr lang="fr-FR" sz="1400" b="0" dirty="0">
                <a:solidFill>
                  <a:srgbClr val="000000"/>
                </a:solidFill>
                <a:effectLst/>
                <a:highlight>
                  <a:srgbClr val="FFFFFF"/>
                </a:highlight>
                <a:latin typeface="Menlo" panose="020B0609030804020204" pitchFamily="49" charset="0"/>
              </a:rPr>
              <a:t>) </a:t>
            </a:r>
            <a:r>
              <a:rPr lang="fr-FR" sz="1400" dirty="0"/>
              <a:t>: condition </a:t>
            </a:r>
            <a:r>
              <a:rPr lang="fr-FR" sz="1400" dirty="0" err="1"/>
              <a:t>that</a:t>
            </a:r>
            <a:r>
              <a:rPr lang="fr-FR" sz="1400" dirty="0"/>
              <a:t> the values in the </a:t>
            </a:r>
            <a:r>
              <a:rPr lang="fr-FR" sz="1400" dirty="0" err="1"/>
              <a:t>column</a:t>
            </a:r>
            <a:r>
              <a:rPr lang="fr-FR" sz="1400" dirty="0"/>
              <a:t> « </a:t>
            </a:r>
            <a:r>
              <a:rPr lang="fr-FR" sz="1400" b="1" dirty="0"/>
              <a:t>Date</a:t>
            </a:r>
            <a:r>
              <a:rPr lang="fr-FR" sz="1400" dirty="0"/>
              <a:t> » are in the date </a:t>
            </a:r>
            <a:r>
              <a:rPr lang="fr-FR" sz="1400" dirty="0" err="1"/>
              <a:t>interval</a:t>
            </a:r>
            <a:r>
              <a:rPr lang="fr-FR" sz="1400" dirty="0"/>
              <a:t> </a:t>
            </a:r>
            <a:r>
              <a:rPr lang="fr-FR" sz="1400" dirty="0" err="1"/>
              <a:t>from</a:t>
            </a:r>
            <a:r>
              <a:rPr lang="fr-FR" sz="1400" dirty="0"/>
              <a:t> </a:t>
            </a:r>
            <a:r>
              <a:rPr lang="fr-FR" sz="1400" b="1" dirty="0"/>
              <a:t>2010-06-04</a:t>
            </a:r>
            <a:r>
              <a:rPr lang="fr-FR" sz="1400" dirty="0"/>
              <a:t> to </a:t>
            </a:r>
            <a:r>
              <a:rPr lang="fr-FR" sz="1400" b="1" dirty="0"/>
              <a:t>2017-03-20</a:t>
            </a:r>
          </a:p>
          <a:p>
            <a:pPr marL="285750" indent="-285750">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GROUP BY </a:t>
            </a:r>
            <a:r>
              <a:rPr lang="fr-FR" sz="1400" b="0" dirty="0">
                <a:solidFill>
                  <a:srgbClr val="A31515"/>
                </a:solidFill>
                <a:effectLst/>
                <a:highlight>
                  <a:srgbClr val="FFFFFF"/>
                </a:highlight>
                <a:latin typeface="Menlo" panose="020B0609030804020204" pitchFamily="49" charset="0"/>
              </a:rPr>
              <a:t>"</a:t>
            </a:r>
            <a:r>
              <a:rPr lang="fr-FR" sz="1400" b="0" dirty="0" err="1">
                <a:solidFill>
                  <a:srgbClr val="A31515"/>
                </a:solidFill>
                <a:effectLst/>
                <a:highlight>
                  <a:srgbClr val="FFFFFF"/>
                </a:highlight>
                <a:latin typeface="Menlo" panose="020B0609030804020204" pitchFamily="49" charset="0"/>
              </a:rPr>
              <a:t>landing_outcome</a:t>
            </a:r>
            <a:r>
              <a:rPr lang="fr-FR" sz="1400" b="0" dirty="0">
                <a:solidFill>
                  <a:srgbClr val="A31515"/>
                </a:solidFill>
                <a:effectLst/>
                <a:highlight>
                  <a:srgbClr val="FFFFFF"/>
                </a:highlight>
                <a:latin typeface="Menlo" panose="020B0609030804020204" pitchFamily="49" charset="0"/>
              </a:rPr>
              <a:t> » </a:t>
            </a:r>
            <a:r>
              <a:rPr lang="fr-FR" sz="1400" dirty="0"/>
              <a:t>: group the records by the value </a:t>
            </a:r>
            <a:r>
              <a:rPr lang="fr-FR" sz="1400" dirty="0" err="1"/>
              <a:t>that</a:t>
            </a:r>
            <a:r>
              <a:rPr lang="fr-FR" sz="1400" dirty="0"/>
              <a:t> </a:t>
            </a:r>
            <a:r>
              <a:rPr lang="fr-FR" sz="1400" dirty="0" err="1"/>
              <a:t>they</a:t>
            </a:r>
            <a:r>
              <a:rPr lang="fr-FR" sz="1400" dirty="0"/>
              <a:t> have in </a:t>
            </a:r>
            <a:r>
              <a:rPr lang="fr-FR" sz="1400" b="1" dirty="0" err="1"/>
              <a:t>column</a:t>
            </a:r>
            <a:r>
              <a:rPr lang="fr-FR" sz="1400" b="1" dirty="0"/>
              <a:t> « </a:t>
            </a:r>
            <a:r>
              <a:rPr lang="fr-FR" sz="1400" b="1" dirty="0" err="1"/>
              <a:t>landing_outcome</a:t>
            </a:r>
            <a:r>
              <a:rPr lang="fr-FR" sz="1400" b="1" dirty="0"/>
              <a:t> »</a:t>
            </a:r>
          </a:p>
          <a:p>
            <a:pPr marL="285750" indent="-285750">
              <a:lnSpc>
                <a:spcPct val="150000"/>
              </a:lnSpc>
              <a:buFont typeface="Arial" panose="020B0604020202020204" pitchFamily="34" charset="0"/>
              <a:buChar char="•"/>
            </a:pPr>
            <a:r>
              <a:rPr lang="fr-FR" sz="1400" b="0" dirty="0">
                <a:solidFill>
                  <a:srgbClr val="000000"/>
                </a:solidFill>
                <a:effectLst/>
                <a:highlight>
                  <a:srgbClr val="FFFFFF"/>
                </a:highlight>
                <a:latin typeface="Menlo" panose="020B0609030804020204" pitchFamily="49" charset="0"/>
              </a:rPr>
              <a:t>ORDER BY Count DESC </a:t>
            </a:r>
            <a:r>
              <a:rPr lang="fr-FR" sz="1400" dirty="0"/>
              <a:t>: </a:t>
            </a:r>
            <a:r>
              <a:rPr lang="fr-FR" sz="1400" dirty="0" err="1"/>
              <a:t>order</a:t>
            </a:r>
            <a:r>
              <a:rPr lang="fr-FR" sz="1400" dirty="0"/>
              <a:t> the values by </a:t>
            </a:r>
            <a:r>
              <a:rPr lang="fr-FR" sz="1400" b="1" dirty="0" err="1"/>
              <a:t>descending</a:t>
            </a:r>
            <a:r>
              <a:rPr lang="fr-FR" sz="1400" b="1" dirty="0"/>
              <a:t> </a:t>
            </a:r>
            <a:r>
              <a:rPr lang="fr-FR" sz="1400" b="1" dirty="0" err="1"/>
              <a:t>order</a:t>
            </a:r>
            <a:r>
              <a:rPr lang="fr-FR" sz="1400" b="1" dirty="0"/>
              <a:t> </a:t>
            </a:r>
            <a:r>
              <a:rPr lang="fr-FR" sz="1400" dirty="0"/>
              <a:t>in the </a:t>
            </a:r>
            <a:r>
              <a:rPr lang="fr-FR" sz="1400" b="1" dirty="0" err="1"/>
              <a:t>column</a:t>
            </a:r>
            <a:r>
              <a:rPr lang="fr-FR" sz="1400" b="1" dirty="0"/>
              <a:t> Count</a:t>
            </a:r>
          </a:p>
        </p:txBody>
      </p:sp>
      <p:sp>
        <p:nvSpPr>
          <p:cNvPr id="7" name="ZoneTexte 6">
            <a:extLst>
              <a:ext uri="{FF2B5EF4-FFF2-40B4-BE49-F238E27FC236}">
                <a16:creationId xmlns:a16="http://schemas.microsoft.com/office/drawing/2014/main" id="{536BA04E-EF02-B618-B6CD-6C8082C17D58}"/>
              </a:ext>
            </a:extLst>
          </p:cNvPr>
          <p:cNvSpPr txBox="1"/>
          <p:nvPr/>
        </p:nvSpPr>
        <p:spPr>
          <a:xfrm>
            <a:off x="770011" y="1428847"/>
            <a:ext cx="10687961" cy="1246495"/>
          </a:xfrm>
          <a:prstGeom prst="rect">
            <a:avLst/>
          </a:prstGeom>
          <a:solidFill>
            <a:schemeClr val="bg1"/>
          </a:solidFill>
        </p:spPr>
        <p:txBody>
          <a:bodyPr wrap="square">
            <a:spAutoFit/>
          </a:bodyPr>
          <a:lstStyle/>
          <a:p>
            <a:pPr>
              <a:lnSpc>
                <a:spcPct val="150000"/>
              </a:lnSpc>
            </a:pPr>
            <a:r>
              <a:rPr lang="fr-FR" dirty="0"/>
              <a:t>SQL script : </a:t>
            </a:r>
            <a:endParaRPr lang="fr-FR" sz="1600" dirty="0"/>
          </a:p>
          <a:p>
            <a:r>
              <a:rPr lang="fr-FR" sz="1600" b="0" dirty="0">
                <a:solidFill>
                  <a:srgbClr val="000000"/>
                </a:solidFill>
                <a:effectLst/>
                <a:highlight>
                  <a:srgbClr val="FFFFFF"/>
                </a:highlight>
                <a:latin typeface="Menlo" panose="020B0609030804020204" pitchFamily="49" charset="0"/>
              </a:rPr>
              <a:t>SELECT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COUNT(*) AS </a:t>
            </a:r>
            <a:r>
              <a:rPr lang="fr-FR" sz="1600" b="0" dirty="0">
                <a:solidFill>
                  <a:srgbClr val="A31515"/>
                </a:solidFill>
                <a:effectLst/>
                <a:highlight>
                  <a:srgbClr val="FFFFFF"/>
                </a:highlight>
                <a:latin typeface="Menlo" panose="020B0609030804020204" pitchFamily="49" charset="0"/>
              </a:rPr>
              <a:t>'Count'</a:t>
            </a:r>
            <a:r>
              <a:rPr lang="fr-FR" sz="1600" b="0" dirty="0">
                <a:solidFill>
                  <a:srgbClr val="000000"/>
                </a:solidFill>
                <a:effectLst/>
                <a:highlight>
                  <a:srgbClr val="FFFFFF"/>
                </a:highlight>
                <a:latin typeface="Menlo" panose="020B0609030804020204" pitchFamily="49" charset="0"/>
              </a:rPr>
              <a:t> FROM SPACEXTBL WHERE </a:t>
            </a:r>
            <a:r>
              <a:rPr lang="fr-FR" sz="1600" b="0" dirty="0">
                <a:solidFill>
                  <a:srgbClr val="A31515"/>
                </a:solidFill>
                <a:effectLst/>
                <a:highlight>
                  <a:srgbClr val="FFFFFF"/>
                </a:highlight>
                <a:latin typeface="Menlo" panose="020B0609030804020204" pitchFamily="49" charset="0"/>
              </a:rPr>
              <a:t>"Date"</a:t>
            </a:r>
            <a:r>
              <a:rPr lang="fr-FR" sz="1600" b="0" dirty="0">
                <a:solidFill>
                  <a:srgbClr val="000000"/>
                </a:solidFill>
                <a:effectLst/>
                <a:highlight>
                  <a:srgbClr val="FFFFFF"/>
                </a:highlight>
                <a:latin typeface="Menlo" panose="020B0609030804020204" pitchFamily="49" charset="0"/>
              </a:rPr>
              <a:t> BETWEEN DATE(</a:t>
            </a:r>
            <a:r>
              <a:rPr lang="fr-FR" sz="1600" b="0" dirty="0">
                <a:solidFill>
                  <a:srgbClr val="A31515"/>
                </a:solidFill>
                <a:effectLst/>
                <a:highlight>
                  <a:srgbClr val="FFFFFF"/>
                </a:highlight>
                <a:latin typeface="Menlo" panose="020B0609030804020204" pitchFamily="49" charset="0"/>
              </a:rPr>
              <a:t>'2010-06-04'</a:t>
            </a:r>
            <a:r>
              <a:rPr lang="fr-FR" sz="1600" b="0" dirty="0">
                <a:solidFill>
                  <a:srgbClr val="000000"/>
                </a:solidFill>
                <a:effectLst/>
                <a:highlight>
                  <a:srgbClr val="FFFFFF"/>
                </a:highlight>
                <a:latin typeface="Menlo" panose="020B0609030804020204" pitchFamily="49" charset="0"/>
              </a:rPr>
              <a:t>) AND DATE(</a:t>
            </a:r>
            <a:r>
              <a:rPr lang="fr-FR" sz="1600" b="0" dirty="0">
                <a:solidFill>
                  <a:srgbClr val="A31515"/>
                </a:solidFill>
                <a:effectLst/>
                <a:highlight>
                  <a:srgbClr val="FFFFFF"/>
                </a:highlight>
                <a:latin typeface="Menlo" panose="020B0609030804020204" pitchFamily="49" charset="0"/>
              </a:rPr>
              <a:t>'2017-03-20'</a:t>
            </a:r>
            <a:r>
              <a:rPr lang="fr-FR" sz="1600" b="0" dirty="0">
                <a:solidFill>
                  <a:srgbClr val="000000"/>
                </a:solidFill>
                <a:effectLst/>
                <a:highlight>
                  <a:srgbClr val="FFFFFF"/>
                </a:highlight>
                <a:latin typeface="Menlo" panose="020B0609030804020204" pitchFamily="49" charset="0"/>
              </a:rPr>
              <a:t>) GROUP BY </a:t>
            </a:r>
            <a:r>
              <a:rPr lang="fr-FR" sz="1600" b="0" dirty="0">
                <a:solidFill>
                  <a:srgbClr val="A31515"/>
                </a:solidFill>
                <a:effectLst/>
                <a:highlight>
                  <a:srgbClr val="FFFFFF"/>
                </a:highlight>
                <a:latin typeface="Menlo" panose="020B0609030804020204" pitchFamily="49" charset="0"/>
              </a:rPr>
              <a:t>"</a:t>
            </a:r>
            <a:r>
              <a:rPr lang="fr-FR" sz="1600" b="0" dirty="0" err="1">
                <a:solidFill>
                  <a:srgbClr val="A31515"/>
                </a:solidFill>
                <a:effectLst/>
                <a:highlight>
                  <a:srgbClr val="FFFFFF"/>
                </a:highlight>
                <a:latin typeface="Menlo" panose="020B0609030804020204" pitchFamily="49" charset="0"/>
              </a:rPr>
              <a:t>landing_outcome</a:t>
            </a:r>
            <a:r>
              <a:rPr lang="fr-FR" sz="1600" b="0" dirty="0">
                <a:solidFill>
                  <a:srgbClr val="A31515"/>
                </a:solidFill>
                <a:effectLst/>
                <a:highlight>
                  <a:srgbClr val="FFFFFF"/>
                </a:highlight>
                <a:latin typeface="Menlo" panose="020B0609030804020204" pitchFamily="49" charset="0"/>
              </a:rPr>
              <a:t>"</a:t>
            </a:r>
            <a:r>
              <a:rPr lang="fr-FR" sz="1600" b="0" dirty="0">
                <a:solidFill>
                  <a:srgbClr val="000000"/>
                </a:solidFill>
                <a:effectLst/>
                <a:highlight>
                  <a:srgbClr val="FFFFFF"/>
                </a:highlight>
                <a:latin typeface="Menlo" panose="020B0609030804020204" pitchFamily="49" charset="0"/>
              </a:rPr>
              <a:t> ORDER BY Count DESC</a:t>
            </a:r>
          </a:p>
        </p:txBody>
      </p:sp>
      <p:sp>
        <p:nvSpPr>
          <p:cNvPr id="8" name="ZoneTexte 7">
            <a:extLst>
              <a:ext uri="{FF2B5EF4-FFF2-40B4-BE49-F238E27FC236}">
                <a16:creationId xmlns:a16="http://schemas.microsoft.com/office/drawing/2014/main" id="{60A40FA5-61B0-2B44-F4C3-A200F80D299D}"/>
              </a:ext>
            </a:extLst>
          </p:cNvPr>
          <p:cNvSpPr txBox="1"/>
          <p:nvPr/>
        </p:nvSpPr>
        <p:spPr>
          <a:xfrm>
            <a:off x="770011" y="2795513"/>
            <a:ext cx="1029292" cy="464871"/>
          </a:xfrm>
          <a:prstGeom prst="rect">
            <a:avLst/>
          </a:prstGeom>
          <a:solidFill>
            <a:schemeClr val="bg1"/>
          </a:solidFill>
        </p:spPr>
        <p:txBody>
          <a:bodyPr wrap="square">
            <a:spAutoFit/>
          </a:bodyPr>
          <a:lstStyle/>
          <a:p>
            <a:pPr>
              <a:lnSpc>
                <a:spcPct val="150000"/>
              </a:lnSpc>
            </a:pPr>
            <a:r>
              <a:rPr lang="fr-FR" dirty="0"/>
              <a:t>Output :</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6" name="Image 5" descr="Une image contenant carte, atlas, texte, capture d’écran&#10;&#10;Description générée automatiquement">
            <a:extLst>
              <a:ext uri="{FF2B5EF4-FFF2-40B4-BE49-F238E27FC236}">
                <a16:creationId xmlns:a16="http://schemas.microsoft.com/office/drawing/2014/main" id="{BC6555EC-B97E-3D29-B9A6-A6511309EF3E}"/>
              </a:ext>
            </a:extLst>
          </p:cNvPr>
          <p:cNvPicPr>
            <a:picLocks noChangeAspect="1"/>
          </p:cNvPicPr>
          <p:nvPr/>
        </p:nvPicPr>
        <p:blipFill>
          <a:blip r:embed="rId3"/>
          <a:stretch>
            <a:fillRect/>
          </a:stretch>
        </p:blipFill>
        <p:spPr>
          <a:xfrm>
            <a:off x="4890977" y="1825625"/>
            <a:ext cx="6713612" cy="4025438"/>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825625"/>
            <a:ext cx="4046538" cy="3490654"/>
          </a:xfrm>
          <a:prstGeom prst="rect">
            <a:avLst/>
          </a:prstGeom>
        </p:spPr>
        <p:txBody>
          <a:bodyPr lIns="91440" tIns="45720" rIns="91440" bIns="45720" anchor="t">
            <a:normAutofit/>
          </a:bodyPr>
          <a:lstStyle/>
          <a:p>
            <a:pPr>
              <a:lnSpc>
                <a:spcPct val="100000"/>
              </a:lnSpc>
              <a:spcBef>
                <a:spcPts val="1400"/>
              </a:spcBef>
            </a:pPr>
            <a:r>
              <a:rPr lang="en-US" sz="1800" dirty="0">
                <a:solidFill>
                  <a:schemeClr val="accent3">
                    <a:lumMod val="25000"/>
                  </a:schemeClr>
                </a:solidFill>
              </a:rPr>
              <a:t>SpaceX’s uses 3 launch sites on the USA East coast and 1 on the West coast. </a:t>
            </a:r>
          </a:p>
          <a:p>
            <a:pPr>
              <a:lnSpc>
                <a:spcPct val="100000"/>
              </a:lnSpc>
              <a:spcBef>
                <a:spcPts val="1400"/>
              </a:spcBef>
            </a:pPr>
            <a:r>
              <a:rPr lang="en-US" sz="1800" dirty="0">
                <a:solidFill>
                  <a:schemeClr val="accent3">
                    <a:lumMod val="25000"/>
                  </a:schemeClr>
                </a:solidFill>
              </a:rPr>
              <a:t>Because of the zoom of the screenshot, it is difficult to distinguish the 3 launch sites </a:t>
            </a:r>
            <a:r>
              <a:rPr lang="fr-FR" sz="1800" b="1" i="0" dirty="0">
                <a:solidFill>
                  <a:srgbClr val="202122"/>
                </a:solidFill>
                <a:effectLst/>
                <a:latin typeface="Calibri" panose="020F0502020204030204" pitchFamily="34" charset="0"/>
                <a:cs typeface="Calibri" panose="020F0502020204030204" pitchFamily="34" charset="0"/>
              </a:rPr>
              <a:t>CCAFS</a:t>
            </a:r>
            <a:r>
              <a:rPr lang="fr-FR" sz="1800" b="0" i="0" dirty="0">
                <a:solidFill>
                  <a:srgbClr val="202122"/>
                </a:solidFill>
                <a:effectLst/>
                <a:latin typeface="Calibri" panose="020F0502020204030204" pitchFamily="34" charset="0"/>
                <a:cs typeface="Calibri" panose="020F0502020204030204" pitchFamily="34" charset="0"/>
              </a:rPr>
              <a:t> </a:t>
            </a:r>
            <a:r>
              <a:rPr lang="fr-FR" sz="1800" b="1" i="0" dirty="0">
                <a:solidFill>
                  <a:srgbClr val="202122"/>
                </a:solidFill>
                <a:effectLst/>
                <a:latin typeface="Calibri" panose="020F0502020204030204" pitchFamily="34" charset="0"/>
                <a:cs typeface="Calibri" panose="020F0502020204030204" pitchFamily="34" charset="0"/>
              </a:rPr>
              <a:t>LC-40, CCAFS</a:t>
            </a:r>
            <a:r>
              <a:rPr lang="fr-FR" sz="1800" b="0" i="0" dirty="0">
                <a:solidFill>
                  <a:srgbClr val="202122"/>
                </a:solidFill>
                <a:effectLst/>
                <a:latin typeface="Calibri" panose="020F0502020204030204" pitchFamily="34" charset="0"/>
                <a:cs typeface="Calibri" panose="020F0502020204030204" pitchFamily="34" charset="0"/>
              </a:rPr>
              <a:t> </a:t>
            </a:r>
            <a:r>
              <a:rPr lang="fr-FR" sz="1800" b="1" i="0" dirty="0">
                <a:solidFill>
                  <a:srgbClr val="202122"/>
                </a:solidFill>
                <a:effectLst/>
                <a:latin typeface="Calibri" panose="020F0502020204030204" pitchFamily="34" charset="0"/>
                <a:cs typeface="Calibri" panose="020F0502020204030204" pitchFamily="34" charset="0"/>
              </a:rPr>
              <a:t>SLC-40 </a:t>
            </a:r>
            <a:r>
              <a:rPr lang="fr-FR" sz="1800" i="0" dirty="0">
                <a:solidFill>
                  <a:srgbClr val="202122"/>
                </a:solidFill>
                <a:effectLst/>
                <a:latin typeface="Calibri" panose="020F0502020204030204" pitchFamily="34" charset="0"/>
                <a:cs typeface="Calibri" panose="020F0502020204030204" pitchFamily="34" charset="0"/>
              </a:rPr>
              <a:t>and </a:t>
            </a:r>
            <a:r>
              <a:rPr lang="fr-FR" sz="1800" b="1" i="0" dirty="0">
                <a:solidFill>
                  <a:srgbClr val="202122"/>
                </a:solidFill>
                <a:effectLst/>
                <a:latin typeface="Calibri" panose="020F0502020204030204" pitchFamily="34" charset="0"/>
                <a:cs typeface="Calibri" panose="020F0502020204030204" pitchFamily="34" charset="0"/>
              </a:rPr>
              <a:t>KSC LC-39A </a:t>
            </a:r>
            <a:r>
              <a:rPr lang="en-US" sz="1800" dirty="0">
                <a:solidFill>
                  <a:schemeClr val="accent3">
                    <a:lumMod val="25000"/>
                  </a:schemeClr>
                </a:solidFill>
              </a:rPr>
              <a:t>in </a:t>
            </a:r>
            <a:r>
              <a:rPr lang="en-US" sz="1800" b="1" dirty="0">
                <a:solidFill>
                  <a:schemeClr val="accent3">
                    <a:lumMod val="25000"/>
                  </a:schemeClr>
                </a:solidFill>
              </a:rPr>
              <a:t>Florida</a:t>
            </a:r>
            <a:r>
              <a:rPr lang="en-US" sz="1800" dirty="0">
                <a:solidFill>
                  <a:schemeClr val="accent3">
                    <a:lumMod val="25000"/>
                  </a:schemeClr>
                </a:solidFill>
              </a:rPr>
              <a:t> as they are only a few kilometers apart.</a:t>
            </a:r>
            <a:endParaRPr lang="en-US" sz="1800" b="1" dirty="0">
              <a:solidFill>
                <a:schemeClr val="accent3">
                  <a:lumMod val="25000"/>
                </a:schemeClr>
              </a:solidFill>
            </a:endParaRPr>
          </a:p>
          <a:p>
            <a:pPr>
              <a:lnSpc>
                <a:spcPct val="100000"/>
              </a:lnSpc>
              <a:spcBef>
                <a:spcPts val="1400"/>
              </a:spcBef>
            </a:pPr>
            <a:r>
              <a:rPr lang="en-US" sz="1800" dirty="0">
                <a:solidFill>
                  <a:schemeClr val="accent3">
                    <a:lumMod val="25000"/>
                  </a:schemeClr>
                </a:solidFill>
                <a:latin typeface="Abadi"/>
              </a:rPr>
              <a:t>The fourth launch site, </a:t>
            </a:r>
            <a:r>
              <a:rPr lang="en-US" sz="1800" b="1" dirty="0">
                <a:solidFill>
                  <a:schemeClr val="accent3">
                    <a:lumMod val="25000"/>
                  </a:schemeClr>
                </a:solidFill>
                <a:latin typeface="Abadi"/>
              </a:rPr>
              <a:t>VAFB SC-4E </a:t>
            </a:r>
            <a:r>
              <a:rPr lang="en-US" sz="1800" dirty="0">
                <a:solidFill>
                  <a:schemeClr val="accent3">
                    <a:lumMod val="25000"/>
                  </a:schemeClr>
                </a:solidFill>
                <a:latin typeface="Abadi"/>
              </a:rPr>
              <a:t>is located in </a:t>
            </a:r>
            <a:r>
              <a:rPr lang="en-US" sz="1800" b="1" dirty="0">
                <a:solidFill>
                  <a:schemeClr val="accent3">
                    <a:lumMod val="25000"/>
                  </a:schemeClr>
                </a:solidFill>
                <a:latin typeface="Abadi"/>
              </a:rPr>
              <a:t>California</a:t>
            </a:r>
            <a:r>
              <a:rPr lang="en-US" sz="1800" dirty="0">
                <a:solidFill>
                  <a:schemeClr val="accent3">
                    <a:lumMod val="25000"/>
                  </a:schemeClr>
                </a:solidFill>
                <a:latin typeface="Abadi"/>
              </a:rPr>
              <a:t>.</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Sites Location</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pic>
        <p:nvPicPr>
          <p:cNvPr id="2" name="Image 1" descr="Une image contenant carte, capture d’écran&#10;&#10;Description générée automatiquement">
            <a:extLst>
              <a:ext uri="{FF2B5EF4-FFF2-40B4-BE49-F238E27FC236}">
                <a16:creationId xmlns:a16="http://schemas.microsoft.com/office/drawing/2014/main" id="{D64320D6-28E4-42CB-A484-EF5D67A769E7}"/>
              </a:ext>
            </a:extLst>
          </p:cNvPr>
          <p:cNvPicPr>
            <a:picLocks noChangeAspect="1"/>
          </p:cNvPicPr>
          <p:nvPr/>
        </p:nvPicPr>
        <p:blipFill>
          <a:blip r:embed="rId3"/>
          <a:stretch>
            <a:fillRect/>
          </a:stretch>
        </p:blipFill>
        <p:spPr>
          <a:xfrm>
            <a:off x="5990665" y="4001294"/>
            <a:ext cx="3849299" cy="2623429"/>
          </a:xfrm>
          <a:prstGeom prst="rect">
            <a:avLst/>
          </a:prstGeom>
        </p:spPr>
      </p:pic>
      <p:pic>
        <p:nvPicPr>
          <p:cNvPr id="4" name="Image 3" descr="Une image contenant diagramme, Plan, cercle, ligne&#10;&#10;Description générée automatiquement">
            <a:extLst>
              <a:ext uri="{FF2B5EF4-FFF2-40B4-BE49-F238E27FC236}">
                <a16:creationId xmlns:a16="http://schemas.microsoft.com/office/drawing/2014/main" id="{849862EF-3FF3-9F47-43CA-48352B18D020}"/>
              </a:ext>
            </a:extLst>
          </p:cNvPr>
          <p:cNvPicPr>
            <a:picLocks noChangeAspect="1"/>
          </p:cNvPicPr>
          <p:nvPr/>
        </p:nvPicPr>
        <p:blipFill>
          <a:blip r:embed="rId4"/>
          <a:stretch>
            <a:fillRect/>
          </a:stretch>
        </p:blipFill>
        <p:spPr>
          <a:xfrm>
            <a:off x="5990596" y="1383465"/>
            <a:ext cx="3849368" cy="2461643"/>
          </a:xfrm>
          <a:prstGeom prst="rect">
            <a:avLst/>
          </a:prstGeom>
        </p:spPr>
      </p:pic>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5071" y="1669439"/>
            <a:ext cx="4004009" cy="4351338"/>
          </a:xfrm>
          <a:prstGeom prst="rect">
            <a:avLst/>
          </a:prstGeom>
        </p:spPr>
        <p:txBody>
          <a:bodyPr lIns="91440" tIns="45720" rIns="91440" bIns="45720" anchor="t">
            <a:normAutofit/>
          </a:bodyPr>
          <a:lstStyle/>
          <a:p>
            <a:pPr>
              <a:spcBef>
                <a:spcPts val="1400"/>
              </a:spcBef>
            </a:pPr>
            <a:r>
              <a:rPr lang="en-US" sz="2000" dirty="0">
                <a:solidFill>
                  <a:schemeClr val="accent3">
                    <a:lumMod val="25000"/>
                  </a:schemeClr>
                </a:solidFill>
              </a:rPr>
              <a:t>Color labeled markers have been added for each Launch Site</a:t>
            </a:r>
          </a:p>
          <a:p>
            <a:pPr>
              <a:spcBef>
                <a:spcPts val="1400"/>
              </a:spcBef>
            </a:pPr>
            <a:r>
              <a:rPr lang="en-US" sz="2000" dirty="0">
                <a:solidFill>
                  <a:schemeClr val="accent3">
                    <a:lumMod val="25000"/>
                  </a:schemeClr>
                </a:solidFill>
              </a:rPr>
              <a:t>Markers for landing outcome success have been labeled green and for failure red</a:t>
            </a:r>
          </a:p>
          <a:p>
            <a:pPr>
              <a:spcBef>
                <a:spcPts val="1400"/>
              </a:spcBef>
            </a:pPr>
            <a:r>
              <a:rPr lang="en-US" sz="2000" dirty="0">
                <a:solidFill>
                  <a:schemeClr val="accent3">
                    <a:lumMod val="25000"/>
                  </a:schemeClr>
                </a:solidFill>
              </a:rPr>
              <a:t>As outcome markers all share common locations (i.e., launch site locations to which they belong), they have voluntarily been grouped into marker clusters and only display when users click on the cluster</a:t>
            </a: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labeled Launch Outcome Markers</a:t>
            </a:r>
          </a:p>
        </p:txBody>
      </p:sp>
      <p:sp>
        <p:nvSpPr>
          <p:cNvPr id="6" name="ZoneTexte 5">
            <a:extLst>
              <a:ext uri="{FF2B5EF4-FFF2-40B4-BE49-F238E27FC236}">
                <a16:creationId xmlns:a16="http://schemas.microsoft.com/office/drawing/2014/main" id="{C70C7DC4-A3B8-2DFA-93DE-143223C24087}"/>
              </a:ext>
            </a:extLst>
          </p:cNvPr>
          <p:cNvSpPr txBox="1"/>
          <p:nvPr/>
        </p:nvSpPr>
        <p:spPr>
          <a:xfrm>
            <a:off x="9839964" y="1537068"/>
            <a:ext cx="2164194" cy="2062103"/>
          </a:xfrm>
          <a:prstGeom prst="rect">
            <a:avLst/>
          </a:prstGeom>
          <a:noFill/>
        </p:spPr>
        <p:txBody>
          <a:bodyPr wrap="square" rtlCol="0">
            <a:spAutoFit/>
          </a:bodyPr>
          <a:lstStyle/>
          <a:p>
            <a:r>
              <a:rPr lang="fr-FR" sz="1600" dirty="0"/>
              <a:t>Marker clusters for launch site CCAFS SLC-40 (top) </a:t>
            </a:r>
          </a:p>
          <a:p>
            <a:endParaRPr lang="fr-FR" sz="1600" dirty="0"/>
          </a:p>
          <a:p>
            <a:endParaRPr lang="fr-FR" sz="1600" dirty="0"/>
          </a:p>
          <a:p>
            <a:endParaRPr lang="fr-FR" sz="1600" dirty="0"/>
          </a:p>
          <a:p>
            <a:r>
              <a:rPr lang="fr-FR" sz="1600" dirty="0"/>
              <a:t>and CCAFS LC-40 (</a:t>
            </a:r>
            <a:r>
              <a:rPr lang="fr-FR" sz="1600" dirty="0" err="1"/>
              <a:t>bottom</a:t>
            </a:r>
            <a:r>
              <a:rPr lang="fr-FR" sz="1600" dirty="0"/>
              <a:t>)</a:t>
            </a:r>
          </a:p>
        </p:txBody>
      </p:sp>
      <p:sp>
        <p:nvSpPr>
          <p:cNvPr id="7" name="ZoneTexte 6">
            <a:extLst>
              <a:ext uri="{FF2B5EF4-FFF2-40B4-BE49-F238E27FC236}">
                <a16:creationId xmlns:a16="http://schemas.microsoft.com/office/drawing/2014/main" id="{EBF12677-03E3-B17D-FE96-65FCF3129B68}"/>
              </a:ext>
            </a:extLst>
          </p:cNvPr>
          <p:cNvSpPr txBox="1"/>
          <p:nvPr/>
        </p:nvSpPr>
        <p:spPr>
          <a:xfrm>
            <a:off x="9889452" y="4243714"/>
            <a:ext cx="2164194" cy="1077218"/>
          </a:xfrm>
          <a:prstGeom prst="rect">
            <a:avLst/>
          </a:prstGeom>
          <a:noFill/>
        </p:spPr>
        <p:txBody>
          <a:bodyPr wrap="square" rtlCol="0">
            <a:spAutoFit/>
          </a:bodyPr>
          <a:lstStyle/>
          <a:p>
            <a:r>
              <a:rPr lang="fr-FR" sz="1600" dirty="0" err="1"/>
              <a:t>Color</a:t>
            </a:r>
            <a:r>
              <a:rPr lang="fr-FR" sz="1600" dirty="0"/>
              <a:t> </a:t>
            </a:r>
            <a:r>
              <a:rPr lang="fr-FR" sz="1600" dirty="0" err="1"/>
              <a:t>labeled</a:t>
            </a:r>
            <a:r>
              <a:rPr lang="fr-FR" sz="1600" dirty="0"/>
              <a:t> markers for landing </a:t>
            </a:r>
            <a:r>
              <a:rPr lang="fr-FR" sz="1600" dirty="0" err="1"/>
              <a:t>outcomes</a:t>
            </a:r>
            <a:r>
              <a:rPr lang="fr-FR" sz="1600" dirty="0"/>
              <a:t> of </a:t>
            </a:r>
            <a:r>
              <a:rPr lang="fr-FR" sz="1600" dirty="0" err="1"/>
              <a:t>launches</a:t>
            </a:r>
            <a:r>
              <a:rPr lang="fr-FR" sz="1600" dirty="0"/>
              <a:t> </a:t>
            </a:r>
            <a:r>
              <a:rPr lang="fr-FR" sz="1600" dirty="0" err="1"/>
              <a:t>from</a:t>
            </a:r>
            <a:r>
              <a:rPr lang="fr-FR" sz="1600" dirty="0"/>
              <a:t> launch site CCAFS SLC-40</a:t>
            </a:r>
          </a:p>
        </p:txBody>
      </p:sp>
      <p:cxnSp>
        <p:nvCxnSpPr>
          <p:cNvPr id="10" name="Connecteur droit avec flèche 9">
            <a:extLst>
              <a:ext uri="{FF2B5EF4-FFF2-40B4-BE49-F238E27FC236}">
                <a16:creationId xmlns:a16="http://schemas.microsoft.com/office/drawing/2014/main" id="{55C89545-BF1E-AC43-7EEB-0A7CF302B9EA}"/>
              </a:ext>
            </a:extLst>
          </p:cNvPr>
          <p:cNvCxnSpPr/>
          <p:nvPr/>
        </p:nvCxnSpPr>
        <p:spPr>
          <a:xfrm flipH="1">
            <a:off x="8495414" y="1839433"/>
            <a:ext cx="1344550" cy="8506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1" name="Connecteur droit avec flèche 10">
            <a:extLst>
              <a:ext uri="{FF2B5EF4-FFF2-40B4-BE49-F238E27FC236}">
                <a16:creationId xmlns:a16="http://schemas.microsoft.com/office/drawing/2014/main" id="{BBA2B148-73D5-6532-FDA4-56EC56753667}"/>
              </a:ext>
            </a:extLst>
          </p:cNvPr>
          <p:cNvCxnSpPr>
            <a:cxnSpLocks/>
          </p:cNvCxnSpPr>
          <p:nvPr/>
        </p:nvCxnSpPr>
        <p:spPr>
          <a:xfrm flipH="1">
            <a:off x="7740502" y="3268164"/>
            <a:ext cx="2091253"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13" name="Connecteur droit avec flèche 12">
            <a:extLst>
              <a:ext uri="{FF2B5EF4-FFF2-40B4-BE49-F238E27FC236}">
                <a16:creationId xmlns:a16="http://schemas.microsoft.com/office/drawing/2014/main" id="{FDD32A50-AEF2-FC5C-1EBB-B3F0EFE82872}"/>
              </a:ext>
            </a:extLst>
          </p:cNvPr>
          <p:cNvCxnSpPr>
            <a:cxnSpLocks/>
          </p:cNvCxnSpPr>
          <p:nvPr/>
        </p:nvCxnSpPr>
        <p:spPr>
          <a:xfrm flipH="1">
            <a:off x="8623005" y="4653940"/>
            <a:ext cx="1208749" cy="0"/>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690688"/>
            <a:ext cx="4429311" cy="4736523"/>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CCAFS SLC-40 is located on the coast facing the Atlantic ocean at a distance of 0.9 km from water</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The nearest highway is at a distance of 0.66 km</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The nearest train railway is at a distance of 1.3 km</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The nearest town is Cape Canaveral at a distance of 19.66 km</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The nearest airport is at Space Coast Region airport at a distance of 22.19 km</a:t>
            </a:r>
          </a:p>
          <a:p>
            <a:pPr marL="0" indent="0">
              <a:lnSpc>
                <a:spcPct val="100000"/>
              </a:lnSpc>
              <a:spcBef>
                <a:spcPts val="1400"/>
              </a:spcBef>
              <a:buNone/>
            </a:pPr>
            <a:r>
              <a:rPr lang="en-US" sz="1600" dirty="0">
                <a:solidFill>
                  <a:schemeClr val="accent3">
                    <a:lumMod val="25000"/>
                  </a:schemeClr>
                </a:solidFill>
                <a:latin typeface="Calibri" panose="020F0502020204030204" pitchFamily="34" charset="0"/>
                <a:cs typeface="Calibri" panose="020F0502020204030204" pitchFamily="34" charset="0"/>
              </a:rPr>
              <a:t>We can deduce that launch sites need to be close to coast lines , with close access routes granted to launch sites (most likely for equipment supply) and that launch sites must be far enough from cities/airports to not disturb or endanger civils.</a:t>
            </a: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CCAFS SLC-40 location and proximities</a:t>
            </a:r>
            <a:endParaRPr lang="en-US" dirty="0">
              <a:solidFill>
                <a:srgbClr val="0B49CB"/>
              </a:solidFill>
              <a:latin typeface="Abadi"/>
            </a:endParaRPr>
          </a:p>
        </p:txBody>
      </p:sp>
      <p:pic>
        <p:nvPicPr>
          <p:cNvPr id="6" name="Image 5" descr="Une image contenant carte, texte, atlas&#10;&#10;Description générée automatiquement">
            <a:extLst>
              <a:ext uri="{FF2B5EF4-FFF2-40B4-BE49-F238E27FC236}">
                <a16:creationId xmlns:a16="http://schemas.microsoft.com/office/drawing/2014/main" id="{C9ACC404-A742-FD0D-D20E-3A3C8A7CF7CD}"/>
              </a:ext>
            </a:extLst>
          </p:cNvPr>
          <p:cNvPicPr>
            <a:picLocks noChangeAspect="1"/>
          </p:cNvPicPr>
          <p:nvPr/>
        </p:nvPicPr>
        <p:blipFill>
          <a:blip r:embed="rId3"/>
          <a:stretch>
            <a:fillRect/>
          </a:stretch>
        </p:blipFill>
        <p:spPr>
          <a:xfrm>
            <a:off x="5538251" y="3848100"/>
            <a:ext cx="3514912" cy="2788252"/>
          </a:xfrm>
          <a:prstGeom prst="rect">
            <a:avLst/>
          </a:prstGeom>
        </p:spPr>
      </p:pic>
      <p:pic>
        <p:nvPicPr>
          <p:cNvPr id="9" name="Image 8" descr="Une image contenant carte, diagramme, texte&#10;&#10;Description générée automatiquement">
            <a:extLst>
              <a:ext uri="{FF2B5EF4-FFF2-40B4-BE49-F238E27FC236}">
                <a16:creationId xmlns:a16="http://schemas.microsoft.com/office/drawing/2014/main" id="{315A4100-9460-EE0B-BA86-316C1922E909}"/>
              </a:ext>
            </a:extLst>
          </p:cNvPr>
          <p:cNvPicPr>
            <a:picLocks noChangeAspect="1"/>
          </p:cNvPicPr>
          <p:nvPr/>
        </p:nvPicPr>
        <p:blipFill>
          <a:blip r:embed="rId4"/>
          <a:stretch>
            <a:fillRect/>
          </a:stretch>
        </p:blipFill>
        <p:spPr>
          <a:xfrm>
            <a:off x="5538251" y="1315416"/>
            <a:ext cx="3514911" cy="2532684"/>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4946652"/>
            <a:ext cx="10515600" cy="1773125"/>
          </a:xfrm>
          <a:prstGeom prst="rect">
            <a:avLst/>
          </a:prstGeom>
        </p:spPr>
        <p:txBody>
          <a:bodyPr lIns="91440" tIns="45720" rIns="91440" bIns="45720" anchor="t">
            <a:normAutofit fontScale="92500" lnSpcReduction="10000"/>
          </a:bodyPr>
          <a:lstStyle/>
          <a:p>
            <a:pPr marL="0" indent="0">
              <a:lnSpc>
                <a:spcPct val="100000"/>
              </a:lnSpc>
              <a:spcBef>
                <a:spcPts val="1400"/>
              </a:spcBef>
              <a:buNone/>
            </a:pPr>
            <a:r>
              <a:rPr lang="en-US" sz="2200" dirty="0">
                <a:solidFill>
                  <a:schemeClr val="accent3">
                    <a:lumMod val="25000"/>
                  </a:schemeClr>
                </a:solidFill>
                <a:latin typeface="Calibri" panose="020F0502020204030204" pitchFamily="34" charset="0"/>
                <a:cs typeface="Calibri" panose="020F0502020204030204" pitchFamily="34" charset="0"/>
              </a:rPr>
              <a:t>As displayed in the pie chart above, out of 24 successful launches :</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KSC LC-39A has the biggest share of success with 41.7% of them (10 successful launches)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CCAFS LC-40 has a third of the success (7 successful launches)</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VAFB SLC-4E and CCAFS SLC-40 both have similar share of 16.7% and 12.5%</a:t>
            </a: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 Total successful launches</a:t>
            </a:r>
          </a:p>
        </p:txBody>
      </p:sp>
      <p:pic>
        <p:nvPicPr>
          <p:cNvPr id="4" name="Image 3" descr="Une image contenant texte, Police, diagramme, capture d’écran&#10;&#10;Description générée automatiquement">
            <a:extLst>
              <a:ext uri="{FF2B5EF4-FFF2-40B4-BE49-F238E27FC236}">
                <a16:creationId xmlns:a16="http://schemas.microsoft.com/office/drawing/2014/main" id="{FA782493-0113-51B4-06D8-00AC3BD04E93}"/>
              </a:ext>
            </a:extLst>
          </p:cNvPr>
          <p:cNvPicPr>
            <a:picLocks noChangeAspect="1"/>
          </p:cNvPicPr>
          <p:nvPr/>
        </p:nvPicPr>
        <p:blipFill rotWithShape="1">
          <a:blip r:embed="rId3"/>
          <a:srcRect b="8113"/>
          <a:stretch/>
        </p:blipFill>
        <p:spPr>
          <a:xfrm>
            <a:off x="770010" y="1399853"/>
            <a:ext cx="10515600" cy="3172147"/>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7" y="1605953"/>
            <a:ext cx="10530113" cy="416545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Project background and context</a:t>
            </a:r>
          </a:p>
          <a:p>
            <a:pPr algn="l">
              <a:lnSpc>
                <a:spcPct val="100000"/>
              </a:lnSpc>
            </a:pPr>
            <a:r>
              <a:rPr lang="en-US" sz="1600" b="0" i="0" dirty="0">
                <a:solidFill>
                  <a:srgbClr val="1F1F1F"/>
                </a:solidFill>
                <a:effectLst/>
                <a:latin typeface="Source Sans Pro" panose="020F0502020204030204" pitchFamily="34" charset="0"/>
              </a:rPr>
              <a:t>The commercial space age is here, companies are making space travel affordable for everyone</a:t>
            </a:r>
          </a:p>
          <a:p>
            <a:pPr algn="l">
              <a:lnSpc>
                <a:spcPct val="100000"/>
              </a:lnSpc>
            </a:pPr>
            <a:r>
              <a:rPr lang="en-US" sz="1600" dirty="0">
                <a:solidFill>
                  <a:srgbClr val="1F1F1F"/>
                </a:solidFill>
                <a:latin typeface="Source Sans Pro" panose="020F0502020204030204" pitchFamily="34" charset="0"/>
              </a:rPr>
              <a:t>Several players are competing for this market but the most successful is SpaceX</a:t>
            </a:r>
          </a:p>
          <a:p>
            <a:pPr algn="l">
              <a:lnSpc>
                <a:spcPct val="100000"/>
              </a:lnSpc>
            </a:pPr>
            <a:r>
              <a:rPr lang="en-US" sz="1600" dirty="0">
                <a:solidFill>
                  <a:srgbClr val="1F1F1F"/>
                </a:solidFill>
                <a:latin typeface="Source Sans Pro" panose="020F0502020204030204" pitchFamily="34" charset="0"/>
              </a:rPr>
              <a:t>SpaceX’s success comes from their lower/affordable prices which are achieved by reusing the first stage of their rockets, which drastically reduces their costs</a:t>
            </a:r>
          </a:p>
          <a:p>
            <a:pPr algn="l">
              <a:lnSpc>
                <a:spcPct val="100000"/>
              </a:lnSpc>
            </a:pPr>
            <a:r>
              <a:rPr lang="en-US" sz="1600" dirty="0">
                <a:solidFill>
                  <a:srgbClr val="1F1F1F"/>
                </a:solidFill>
                <a:latin typeface="Source Sans Pro" panose="020F0502020204030204" pitchFamily="34" charset="0"/>
              </a:rPr>
              <a:t>The new company Space Y would like to enter the market and compete with SpaceX,</a:t>
            </a:r>
          </a:p>
          <a:p>
            <a:pPr marL="0" indent="0" algn="l">
              <a:lnSpc>
                <a:spcPct val="100000"/>
              </a:lnSpc>
              <a:buNone/>
            </a:pPr>
            <a:endParaRPr lang="en-US" sz="1600" dirty="0">
              <a:solidFill>
                <a:srgbClr val="1F1F1F"/>
              </a:solidFill>
              <a:latin typeface="Source Sans Pro" panose="020F0502020204030204" pitchFamily="34" charset="0"/>
            </a:endParaRPr>
          </a:p>
          <a:p>
            <a:pPr algn="l">
              <a:lnSpc>
                <a:spcPct val="100000"/>
              </a:lnSpc>
            </a:pPr>
            <a:r>
              <a:rPr lang="en-US" sz="2200" dirty="0">
                <a:solidFill>
                  <a:schemeClr val="accent3">
                    <a:lumMod val="25000"/>
                  </a:schemeClr>
                </a:solidFill>
                <a:latin typeface="Abadi" panose="020B0604020104020204" pitchFamily="34" charset="0"/>
              </a:rPr>
              <a:t>Problems and questions this project addresses</a:t>
            </a:r>
          </a:p>
          <a:p>
            <a:pPr algn="l">
              <a:lnSpc>
                <a:spcPct val="100000"/>
              </a:lnSpc>
            </a:pPr>
            <a:r>
              <a:rPr lang="en-US" sz="1600" dirty="0">
                <a:solidFill>
                  <a:srgbClr val="1F1F1F"/>
                </a:solidFill>
                <a:latin typeface="Source Sans Pro" panose="020F0502020204030204" pitchFamily="34" charset="0"/>
              </a:rPr>
              <a:t>How much do reusable launches cost ?</a:t>
            </a:r>
          </a:p>
          <a:p>
            <a:pPr algn="l">
              <a:lnSpc>
                <a:spcPct val="100000"/>
              </a:lnSpc>
            </a:pPr>
            <a:r>
              <a:rPr lang="en-US" sz="1600" dirty="0">
                <a:solidFill>
                  <a:srgbClr val="1F1F1F"/>
                </a:solidFill>
                <a:latin typeface="Source Sans Pro" panose="020F0502020204030204" pitchFamily="34" charset="0"/>
              </a:rPr>
              <a:t>What features help predict the outcome of a launch ?</a:t>
            </a:r>
          </a:p>
          <a:p>
            <a:pPr algn="l">
              <a:lnSpc>
                <a:spcPct val="100000"/>
              </a:lnSpc>
            </a:pPr>
            <a:r>
              <a:rPr lang="en-US" sz="1600" dirty="0">
                <a:solidFill>
                  <a:srgbClr val="1F1F1F"/>
                </a:solidFill>
                <a:latin typeface="Source Sans Pro" panose="020F0502020204030204" pitchFamily="34" charset="0"/>
              </a:rPr>
              <a:t>Can the outcome of a launch be predicted with a model ?</a:t>
            </a:r>
            <a:endParaRPr lang="en-US" sz="1800" dirty="0">
              <a:solidFill>
                <a:schemeClr val="accent3">
                  <a:lumMod val="25000"/>
                </a:schemeClr>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1196625" y="4748388"/>
            <a:ext cx="9798752" cy="1761363"/>
          </a:xfrm>
          <a:prstGeom prst="rect">
            <a:avLst/>
          </a:prstGeom>
        </p:spPr>
        <p:txBody>
          <a:bodyPr lIns="91440" tIns="45720" rIns="91440" bIns="45720" anchor="t">
            <a:normAutofit/>
          </a:bodyPr>
          <a:lstStyle/>
          <a:p>
            <a:pPr marL="0" indent="0">
              <a:lnSpc>
                <a:spcPct val="100000"/>
              </a:lnSpc>
              <a:spcBef>
                <a:spcPts val="1400"/>
              </a:spcBef>
              <a:buNone/>
            </a:pPr>
            <a:r>
              <a:rPr lang="en-US" sz="1800" dirty="0">
                <a:solidFill>
                  <a:schemeClr val="accent3">
                    <a:lumMod val="25000"/>
                  </a:schemeClr>
                </a:solidFill>
                <a:latin typeface="Calibri" panose="020F0502020204030204" pitchFamily="34" charset="0"/>
                <a:cs typeface="Calibri" panose="020F0502020204030204" pitchFamily="34" charset="0"/>
              </a:rPr>
              <a:t>Explain the important elements and findings on the screenshot</a:t>
            </a:r>
            <a:endParaRPr lang="en-US" sz="2000" dirty="0">
              <a:solidFill>
                <a:schemeClr val="accent3">
                  <a:lumMod val="25000"/>
                </a:schemeClr>
              </a:solidFill>
              <a:latin typeface="Calibri" panose="020F0502020204030204" pitchFamily="34" charset="0"/>
              <a:cs typeface="Calibri" panose="020F0502020204030204" pitchFamily="34" charset="0"/>
            </a:endParaRPr>
          </a:p>
          <a:p>
            <a:r>
              <a:rPr lang="en-US" sz="2000" dirty="0">
                <a:latin typeface="Calibri" panose="020F0502020204030204" pitchFamily="34" charset="0"/>
                <a:cs typeface="Calibri" panose="020F0502020204030204" pitchFamily="34" charset="0"/>
              </a:rPr>
              <a:t>The success rate of launch outcomes for launch site KSC LC-39A is of 76.9% meaning that only 1 in 4 launches has a failed outcome.</a:t>
            </a:r>
          </a:p>
          <a:p>
            <a:r>
              <a:rPr lang="en-US" sz="2000" dirty="0">
                <a:latin typeface="Calibri" panose="020F0502020204030204" pitchFamily="34" charset="0"/>
                <a:cs typeface="Calibri" panose="020F0502020204030204" pitchFamily="34" charset="0"/>
              </a:rPr>
              <a:t>The total launch number for this launch site is of 13, meaning 10 successes and 3 failures.</a:t>
            </a:r>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 KSC LC-39A launch outcomes</a:t>
            </a:r>
          </a:p>
        </p:txBody>
      </p:sp>
      <p:pic>
        <p:nvPicPr>
          <p:cNvPr id="4" name="Image 3">
            <a:extLst>
              <a:ext uri="{FF2B5EF4-FFF2-40B4-BE49-F238E27FC236}">
                <a16:creationId xmlns:a16="http://schemas.microsoft.com/office/drawing/2014/main" id="{D1FB0E31-BA4C-018E-DCD9-E73695308AB8}"/>
              </a:ext>
            </a:extLst>
          </p:cNvPr>
          <p:cNvPicPr>
            <a:picLocks noChangeAspect="1"/>
          </p:cNvPicPr>
          <p:nvPr/>
        </p:nvPicPr>
        <p:blipFill>
          <a:blip r:embed="rId3"/>
          <a:stretch>
            <a:fillRect/>
          </a:stretch>
        </p:blipFill>
        <p:spPr>
          <a:xfrm>
            <a:off x="1196624" y="1375242"/>
            <a:ext cx="9798752" cy="3130316"/>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1" y="1450679"/>
            <a:ext cx="4794902" cy="1646992"/>
          </a:xfrm>
          <a:prstGeom prst="rect">
            <a:avLst/>
          </a:prstGeom>
        </p:spPr>
        <p:txBody>
          <a:bodyPr lIns="91440" tIns="45720" rIns="91440" bIns="45720" anchor="t">
            <a:normAutofit/>
          </a:body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Payload Mass &lt; 4000 kg</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Launches with a payload mass between 500 and 2000 kg seem to be completely unsuccessful</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While launches with a payload mass between 2000 and 4000 kg seem to have a 50% chance of being successful</a:t>
            </a: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55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SpaceX Launch Records – Correlation between Payload and Success for all sites</a:t>
            </a:r>
          </a:p>
        </p:txBody>
      </p:sp>
      <p:pic>
        <p:nvPicPr>
          <p:cNvPr id="4" name="Image 3" descr="Une image contenant texte, capture d’écran, ligne&#10;&#10;Description générée automatiquement">
            <a:extLst>
              <a:ext uri="{FF2B5EF4-FFF2-40B4-BE49-F238E27FC236}">
                <a16:creationId xmlns:a16="http://schemas.microsoft.com/office/drawing/2014/main" id="{A81E9B9A-F4E2-DB6A-1628-1661FFA4A551}"/>
              </a:ext>
            </a:extLst>
          </p:cNvPr>
          <p:cNvPicPr>
            <a:picLocks noChangeAspect="1"/>
          </p:cNvPicPr>
          <p:nvPr/>
        </p:nvPicPr>
        <p:blipFill>
          <a:blip r:embed="rId3"/>
          <a:stretch>
            <a:fillRect/>
          </a:stretch>
        </p:blipFill>
        <p:spPr>
          <a:xfrm>
            <a:off x="5725543" y="1411957"/>
            <a:ext cx="5361972" cy="1724436"/>
          </a:xfrm>
          <a:prstGeom prst="rect">
            <a:avLst/>
          </a:prstGeom>
        </p:spPr>
      </p:pic>
      <p:pic>
        <p:nvPicPr>
          <p:cNvPr id="7" name="Image 6" descr="Une image contenant texte, capture d’écran, ligne&#10;&#10;Description générée automatiquement">
            <a:extLst>
              <a:ext uri="{FF2B5EF4-FFF2-40B4-BE49-F238E27FC236}">
                <a16:creationId xmlns:a16="http://schemas.microsoft.com/office/drawing/2014/main" id="{FCEBB20C-4975-A693-9AEB-1361BBFA4126}"/>
              </a:ext>
            </a:extLst>
          </p:cNvPr>
          <p:cNvPicPr>
            <a:picLocks noChangeAspect="1"/>
          </p:cNvPicPr>
          <p:nvPr/>
        </p:nvPicPr>
        <p:blipFill>
          <a:blip r:embed="rId4"/>
          <a:stretch>
            <a:fillRect/>
          </a:stretch>
        </p:blipFill>
        <p:spPr>
          <a:xfrm>
            <a:off x="5725543" y="3281867"/>
            <a:ext cx="5361972" cy="1529632"/>
          </a:xfrm>
          <a:prstGeom prst="rect">
            <a:avLst/>
          </a:prstGeom>
        </p:spPr>
      </p:pic>
      <p:pic>
        <p:nvPicPr>
          <p:cNvPr id="9" name="Image 8" descr="Une image contenant texte, capture d’écran, ligne&#10;&#10;Description générée automatiquement">
            <a:extLst>
              <a:ext uri="{FF2B5EF4-FFF2-40B4-BE49-F238E27FC236}">
                <a16:creationId xmlns:a16="http://schemas.microsoft.com/office/drawing/2014/main" id="{9F293240-1116-50E7-D2CF-DF771C724ADB}"/>
              </a:ext>
            </a:extLst>
          </p:cNvPr>
          <p:cNvPicPr>
            <a:picLocks noChangeAspect="1"/>
          </p:cNvPicPr>
          <p:nvPr/>
        </p:nvPicPr>
        <p:blipFill>
          <a:blip r:embed="rId5"/>
          <a:stretch>
            <a:fillRect/>
          </a:stretch>
        </p:blipFill>
        <p:spPr>
          <a:xfrm>
            <a:off x="5725543" y="4956973"/>
            <a:ext cx="5361972" cy="1666558"/>
          </a:xfrm>
          <a:prstGeom prst="rect">
            <a:avLst/>
          </a:prstGeom>
        </p:spPr>
      </p:pic>
      <p:sp>
        <p:nvSpPr>
          <p:cNvPr id="10" name="Content Placeholder 4">
            <a:extLst>
              <a:ext uri="{FF2B5EF4-FFF2-40B4-BE49-F238E27FC236}">
                <a16:creationId xmlns:a16="http://schemas.microsoft.com/office/drawing/2014/main" id="{8E72E751-E258-D30E-8E58-428D90373796}"/>
              </a:ext>
            </a:extLst>
          </p:cNvPr>
          <p:cNvSpPr txBox="1">
            <a:spLocks/>
          </p:cNvSpPr>
          <p:nvPr/>
        </p:nvSpPr>
        <p:spPr>
          <a:xfrm>
            <a:off x="770011" y="3309981"/>
            <a:ext cx="4794902" cy="16469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4000 &lt; Payload Mass &lt; 7000 kg</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Launches with a payload mass between 4000 and 4500 kg and 5400 and 7000kg seem to be completely failing</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While launches between 4500 and 5400 kg payload seem to be successful</a:t>
            </a:r>
          </a:p>
        </p:txBody>
      </p:sp>
      <p:sp>
        <p:nvSpPr>
          <p:cNvPr id="11" name="Content Placeholder 4">
            <a:extLst>
              <a:ext uri="{FF2B5EF4-FFF2-40B4-BE49-F238E27FC236}">
                <a16:creationId xmlns:a16="http://schemas.microsoft.com/office/drawing/2014/main" id="{DB224508-E972-DE88-D2B8-1ED6274BED76}"/>
              </a:ext>
            </a:extLst>
          </p:cNvPr>
          <p:cNvSpPr txBox="1">
            <a:spLocks/>
          </p:cNvSpPr>
          <p:nvPr/>
        </p:nvSpPr>
        <p:spPr>
          <a:xfrm>
            <a:off x="770011" y="4978740"/>
            <a:ext cx="4794902" cy="1646992"/>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Payload Mass &gt; 7000 kg</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We have data on only 2 launches with a payload over 7000kg in the dataset that we display</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Since one was successful and the other one failed, we cannot really determine if this payload is riskier, as it currently has a 50/50 ratio</a:t>
            </a:r>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6812"/>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The accuracy during testing for all 4 models is the same with a score of 83.3%</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This a consequence of having a small dataset, the testing data consists of only 16 records and the optimized models seem to fair all equally on the test sample.</a:t>
            </a: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descr="Une image contenant texte, capture d’écran, Parallèle, ligne&#10;&#10;Description générée automatiquement">
            <a:extLst>
              <a:ext uri="{FF2B5EF4-FFF2-40B4-BE49-F238E27FC236}">
                <a16:creationId xmlns:a16="http://schemas.microsoft.com/office/drawing/2014/main" id="{EC5670E5-0067-2C40-E4ED-65E48FE9DFA2}"/>
              </a:ext>
            </a:extLst>
          </p:cNvPr>
          <p:cNvPicPr>
            <a:picLocks noChangeAspect="1"/>
          </p:cNvPicPr>
          <p:nvPr/>
        </p:nvPicPr>
        <p:blipFill>
          <a:blip r:embed="rId3"/>
          <a:stretch>
            <a:fillRect/>
          </a:stretch>
        </p:blipFill>
        <p:spPr>
          <a:xfrm>
            <a:off x="6355539" y="1656812"/>
            <a:ext cx="4930072" cy="41023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1650841"/>
            <a:ext cx="4461208" cy="4374731"/>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Calibri" panose="020F0502020204030204" pitchFamily="34" charset="0"/>
                <a:cs typeface="Calibri" panose="020F0502020204030204" pitchFamily="34" charset="0"/>
              </a:rPr>
              <a:t>We can see that in the displayed confusion matrix for the </a:t>
            </a:r>
            <a:r>
              <a:rPr lang="en-US" sz="2200" dirty="0" err="1">
                <a:solidFill>
                  <a:schemeClr val="accent3">
                    <a:lumMod val="25000"/>
                  </a:schemeClr>
                </a:solidFill>
                <a:latin typeface="Calibri" panose="020F0502020204030204" pitchFamily="34" charset="0"/>
                <a:cs typeface="Calibri" panose="020F0502020204030204" pitchFamily="34" charset="0"/>
              </a:rPr>
              <a:t>Tree_cv</a:t>
            </a:r>
            <a:r>
              <a:rPr lang="en-US" sz="2200" dirty="0">
                <a:solidFill>
                  <a:schemeClr val="accent3">
                    <a:lumMod val="25000"/>
                  </a:schemeClr>
                </a:solidFill>
                <a:latin typeface="Calibri" panose="020F0502020204030204" pitchFamily="34" charset="0"/>
                <a:cs typeface="Calibri" panose="020F0502020204030204" pitchFamily="34" charset="0"/>
              </a:rPr>
              <a:t> model we find :</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12 TP</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3 TN</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3 FP</a:t>
            </a:r>
          </a:p>
          <a:p>
            <a:pPr>
              <a:lnSpc>
                <a:spcPct val="100000"/>
              </a:lnSpc>
              <a:spcBef>
                <a:spcPts val="1400"/>
              </a:spcBef>
            </a:pPr>
            <a:r>
              <a:rPr lang="en-US" sz="2200" dirty="0">
                <a:solidFill>
                  <a:schemeClr val="accent3">
                    <a:lumMod val="25000"/>
                  </a:schemeClr>
                </a:solidFill>
                <a:latin typeface="Calibri" panose="020F0502020204030204" pitchFamily="34" charset="0"/>
                <a:cs typeface="Calibri" panose="020F0502020204030204" pitchFamily="34" charset="0"/>
              </a:rPr>
              <a:t>0 FN</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2" name="Image 1">
            <a:extLst>
              <a:ext uri="{FF2B5EF4-FFF2-40B4-BE49-F238E27FC236}">
                <a16:creationId xmlns:a16="http://schemas.microsoft.com/office/drawing/2014/main" id="{6C5E5FD8-AE2B-7FEF-25B9-0784AA4BAFF8}"/>
              </a:ext>
            </a:extLst>
          </p:cNvPr>
          <p:cNvPicPr>
            <a:picLocks noChangeAspect="1"/>
          </p:cNvPicPr>
          <p:nvPr/>
        </p:nvPicPr>
        <p:blipFill>
          <a:blip r:embed="rId3"/>
          <a:stretch>
            <a:fillRect/>
          </a:stretch>
        </p:blipFill>
        <p:spPr>
          <a:xfrm>
            <a:off x="5508991" y="1461879"/>
            <a:ext cx="5315951" cy="4563694"/>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471016"/>
            <a:ext cx="10515600" cy="4848333"/>
          </a:xfrm>
          <a:prstGeom prst="rect">
            <a:avLst/>
          </a:prstGeom>
        </p:spPr>
        <p:txBody>
          <a:bodyPr>
            <a:normAutofit/>
          </a:bodyPr>
          <a:lstStyle/>
          <a:p>
            <a:pPr>
              <a:lnSpc>
                <a:spcPct val="100000"/>
              </a:lnSpc>
              <a:spcBef>
                <a:spcPts val="1400"/>
              </a:spcBef>
            </a:pPr>
            <a:r>
              <a:rPr lang="en-US" sz="1800" dirty="0">
                <a:solidFill>
                  <a:schemeClr val="accent3">
                    <a:lumMod val="25000"/>
                  </a:schemeClr>
                </a:solidFill>
                <a:latin typeface="Abadi" panose="020B0604020104020204" pitchFamily="34" charset="0"/>
              </a:rPr>
              <a:t>Landing outcome for SpaceX’s launches is related to several features, but the main ones are, launch site location, payload mass in kg, orbit type and booster version</a:t>
            </a:r>
          </a:p>
          <a:p>
            <a:pPr>
              <a:lnSpc>
                <a:spcPct val="100000"/>
              </a:lnSpc>
              <a:spcBef>
                <a:spcPts val="1400"/>
              </a:spcBef>
            </a:pPr>
            <a:r>
              <a:rPr lang="en-US" sz="1800" dirty="0">
                <a:solidFill>
                  <a:schemeClr val="accent3">
                    <a:lumMod val="25000"/>
                  </a:schemeClr>
                </a:solidFill>
                <a:latin typeface="Abadi" panose="020B0604020104020204" pitchFamily="34" charset="0"/>
              </a:rPr>
              <a:t>Over time the success rate of these launches has drastically improved which has played a big role in SpaceX’s commercial success as it reduced their cost function</a:t>
            </a:r>
          </a:p>
          <a:p>
            <a:pPr>
              <a:lnSpc>
                <a:spcPct val="100000"/>
              </a:lnSpc>
              <a:spcBef>
                <a:spcPts val="1400"/>
              </a:spcBef>
            </a:pPr>
            <a:r>
              <a:rPr lang="en-US" sz="1800" dirty="0">
                <a:solidFill>
                  <a:schemeClr val="accent3">
                    <a:lumMod val="25000"/>
                  </a:schemeClr>
                </a:solidFill>
                <a:latin typeface="Abadi" panose="020B0604020104020204" pitchFamily="34" charset="0"/>
              </a:rPr>
              <a:t>SpaceX has been renting and using several launch sites, with different displays of success rate, KSC LC-39A being the most successful one</a:t>
            </a:r>
          </a:p>
          <a:p>
            <a:pPr>
              <a:lnSpc>
                <a:spcPct val="100000"/>
              </a:lnSpc>
              <a:spcBef>
                <a:spcPts val="1400"/>
              </a:spcBef>
            </a:pPr>
            <a:r>
              <a:rPr lang="en-US" sz="1800" dirty="0">
                <a:solidFill>
                  <a:schemeClr val="accent3">
                    <a:lumMod val="25000"/>
                  </a:schemeClr>
                </a:solidFill>
                <a:latin typeface="Abadi" panose="020B0604020104020204" pitchFamily="34" charset="0"/>
              </a:rPr>
              <a:t>Overall launch sites share common attributes, being located on the coast and close to supply infrastructures like train railways and highway routes, but with enough distance to cities and airports that they wouldn’t disturb or endanger civilians</a:t>
            </a:r>
          </a:p>
          <a:p>
            <a:pPr>
              <a:lnSpc>
                <a:spcPct val="100000"/>
              </a:lnSpc>
              <a:spcBef>
                <a:spcPts val="1400"/>
              </a:spcBef>
            </a:pPr>
            <a:r>
              <a:rPr lang="en-US" sz="1800" dirty="0">
                <a:solidFill>
                  <a:schemeClr val="accent3">
                    <a:lumMod val="25000"/>
                  </a:schemeClr>
                </a:solidFill>
                <a:latin typeface="Abadi" panose="020B0604020104020204" pitchFamily="34" charset="0"/>
              </a:rPr>
              <a:t>The model training and testing has been done on a very small dataset which makes it difficult for any of the tested models to prevail, however the choice was settled on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which had the best </a:t>
            </a:r>
            <a:r>
              <a:rPr lang="en-US" sz="1800" dirty="0" err="1">
                <a:solidFill>
                  <a:schemeClr val="accent3">
                    <a:lumMod val="25000"/>
                  </a:schemeClr>
                </a:solidFill>
                <a:latin typeface="Abadi" panose="020B0604020104020204" pitchFamily="34" charset="0"/>
              </a:rPr>
              <a:t>training_score</a:t>
            </a:r>
            <a:endParaRPr lang="en-US" sz="1800" dirty="0">
              <a:solidFill>
                <a:schemeClr val="accent3">
                  <a:lumMod val="25000"/>
                </a:schemeClr>
              </a:solidFill>
              <a:latin typeface="Abadi" panose="020B0604020104020204" pitchFamily="34" charset="0"/>
            </a:endParaRPr>
          </a:p>
          <a:p>
            <a:pPr>
              <a:lnSpc>
                <a:spcPct val="100000"/>
              </a:lnSpc>
              <a:spcBef>
                <a:spcPts val="1400"/>
              </a:spcBef>
            </a:pPr>
            <a:r>
              <a:rPr lang="en-US" sz="1800" dirty="0">
                <a:solidFill>
                  <a:schemeClr val="accent3">
                    <a:lumMod val="25000"/>
                  </a:schemeClr>
                </a:solidFill>
                <a:latin typeface="Abadi" panose="020B0604020104020204" pitchFamily="34" charset="0"/>
              </a:rPr>
              <a:t>With an accuracy of 83% on the test data, </a:t>
            </a:r>
            <a:r>
              <a:rPr lang="en-US" sz="1800" dirty="0" err="1">
                <a:solidFill>
                  <a:schemeClr val="accent3">
                    <a:lumMod val="25000"/>
                  </a:schemeClr>
                </a:solidFill>
                <a:latin typeface="Abadi" panose="020B0604020104020204" pitchFamily="34" charset="0"/>
              </a:rPr>
              <a:t>Tree_cv</a:t>
            </a:r>
            <a:r>
              <a:rPr lang="en-US" sz="1800" dirty="0">
                <a:solidFill>
                  <a:schemeClr val="accent3">
                    <a:lumMod val="25000"/>
                  </a:schemeClr>
                </a:solidFill>
                <a:latin typeface="Abadi" panose="020B0604020104020204" pitchFamily="34" charset="0"/>
              </a:rPr>
              <a:t> should be able to predict with high accuracy if launches will result in landing success of stage 1 for the rockets of company </a:t>
            </a:r>
            <a:r>
              <a:rPr lang="en-US" sz="1800" dirty="0" err="1">
                <a:solidFill>
                  <a:schemeClr val="accent3">
                    <a:lumMod val="25000"/>
                  </a:schemeClr>
                </a:solidFill>
                <a:latin typeface="Abadi" panose="020B0604020104020204" pitchFamily="34" charset="0"/>
              </a:rPr>
              <a:t>SpaceY</a:t>
            </a:r>
            <a:endParaRPr lang="en-US" sz="18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59522"/>
            <a:ext cx="10515600"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Include any relevant assets like Python code snippets, SQL queries, charts, Notebook outputs, or data sets that you may have created during this project</a:t>
            </a:r>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Tree>
    <p:extLst>
      <p:ext uri="{BB962C8B-B14F-4D97-AF65-F5344CB8AC3E}">
        <p14:creationId xmlns:p14="http://schemas.microsoft.com/office/powerpoint/2010/main" val="341000852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Calibri" panose="020F0502020204030204" pitchFamily="34" charset="0"/>
                <a:cs typeface="Calibri" panose="020F0502020204030204" pitchFamily="34" charset="0"/>
              </a:rPr>
              <a:t>Executive Summary</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Data collection methodology:</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Collection of relevant launch data via GET request to the SpaceX REST API and through web scraping of the “List of Falcon 9 and Falcon heavy launches” Wikipedia page</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Data wrangling</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Dataset filtered on Falcon 9 launches and addition of a landing outcome feature</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Exploratory data analysis (EDA) using visualization and SQL</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Interactive visual analytics using Folium and </a:t>
            </a:r>
            <a:r>
              <a:rPr lang="en-US" sz="8800" dirty="0" err="1">
                <a:solidFill>
                  <a:schemeClr val="accent3">
                    <a:lumMod val="25000"/>
                  </a:schemeClr>
                </a:solidFill>
                <a:latin typeface="Calibri" panose="020F0502020204030204" pitchFamily="34" charset="0"/>
                <a:cs typeface="Calibri" panose="020F0502020204030204" pitchFamily="34" charset="0"/>
              </a:rPr>
              <a:t>Plotly</a:t>
            </a:r>
            <a:r>
              <a:rPr lang="en-US" sz="8800" dirty="0">
                <a:solidFill>
                  <a:schemeClr val="accent3">
                    <a:lumMod val="25000"/>
                  </a:schemeClr>
                </a:solidFill>
                <a:latin typeface="Calibri" panose="020F0502020204030204" pitchFamily="34" charset="0"/>
                <a:cs typeface="Calibri" panose="020F0502020204030204" pitchFamily="34" charset="0"/>
              </a:rPr>
              <a:t> Dash</a:t>
            </a:r>
          </a:p>
          <a:p>
            <a:pPr>
              <a:lnSpc>
                <a:spcPct val="120000"/>
              </a:lnSpc>
              <a:spcBef>
                <a:spcPts val="1400"/>
              </a:spcBef>
            </a:pPr>
            <a:r>
              <a:rPr lang="en-US" sz="8800" dirty="0">
                <a:solidFill>
                  <a:schemeClr val="accent3">
                    <a:lumMod val="25000"/>
                  </a:schemeClr>
                </a:solidFill>
                <a:latin typeface="Calibri" panose="020F0502020204030204" pitchFamily="34" charset="0"/>
                <a:cs typeface="Calibri" panose="020F0502020204030204" pitchFamily="34" charset="0"/>
              </a:rPr>
              <a:t>Predictive analysis using classification models</a:t>
            </a:r>
          </a:p>
          <a:p>
            <a:pPr lvl="1">
              <a:lnSpc>
                <a:spcPct val="120000"/>
              </a:lnSpc>
              <a:spcBef>
                <a:spcPts val="1400"/>
              </a:spcBef>
            </a:pPr>
            <a:r>
              <a:rPr lang="en-US" sz="7600" dirty="0">
                <a:solidFill>
                  <a:schemeClr val="bg2">
                    <a:lumMod val="50000"/>
                  </a:schemeClr>
                </a:solidFill>
                <a:latin typeface="Calibri" panose="020F0502020204030204" pitchFamily="34" charset="0"/>
                <a:cs typeface="Calibri" panose="020F0502020204030204" pitchFamily="34" charset="0"/>
              </a:rPr>
              <a:t>Performance evaluation of 4 models (Logistic regression, SVM, Decision Tree, KNN) on dataset to predict launch outcome</a:t>
            </a:r>
          </a:p>
          <a:p>
            <a:pPr>
              <a:lnSpc>
                <a:spcPct val="120000"/>
              </a:lnSpc>
              <a:spcBef>
                <a:spcPts val="1400"/>
              </a:spcBef>
            </a:pPr>
            <a:endParaRPr lang="en-US" sz="88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endParaRPr lang="en-US" sz="2200" dirty="0">
              <a:solidFill>
                <a:schemeClr val="accent3">
                  <a:lumMod val="25000"/>
                </a:schemeClr>
              </a:solidFill>
              <a:latin typeface="Calibri" panose="020F0502020204030204" pitchFamily="34" charset="0"/>
              <a:cs typeface="Calibri" panose="020F0502020204030204" pitchFamily="34" charset="0"/>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10515600" cy="1784474"/>
          </a:xfrm>
          <a:prstGeom prst="rect">
            <a:avLst/>
          </a:prstGeom>
        </p:spPr>
        <p:txBody>
          <a:bodyPr/>
          <a:lstStyle/>
          <a:p>
            <a:pPr marL="0" indent="0">
              <a:buNone/>
            </a:pPr>
            <a:r>
              <a:rPr lang="en-US" dirty="0"/>
              <a:t>Datasets were collected through 2 sources :</a:t>
            </a:r>
          </a:p>
          <a:p>
            <a:pPr marL="514350" indent="-514350">
              <a:buFont typeface="+mj-lt"/>
              <a:buAutoNum type="arabicPeriod"/>
            </a:pPr>
            <a:r>
              <a:rPr lang="en-US" dirty="0"/>
              <a:t>SpaceX REST API calls</a:t>
            </a:r>
          </a:p>
          <a:p>
            <a:pPr marL="514350" indent="-514350">
              <a:buFont typeface="+mj-lt"/>
              <a:buAutoNum type="arabicPeriod"/>
            </a:pPr>
            <a:r>
              <a:rPr lang="en-US" dirty="0"/>
              <a:t>Web scraping the Falcon9 launches Wikipedia page</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pic>
        <p:nvPicPr>
          <p:cNvPr id="3" name="Graphique 2" descr="Conception web contour">
            <a:extLst>
              <a:ext uri="{FF2B5EF4-FFF2-40B4-BE49-F238E27FC236}">
                <a16:creationId xmlns:a16="http://schemas.microsoft.com/office/drawing/2014/main" id="{028A16CA-3107-FBAF-2123-974BC910AA2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2788722" y="5347488"/>
            <a:ext cx="914400" cy="914400"/>
          </a:xfrm>
          <a:prstGeom prst="rect">
            <a:avLst/>
          </a:prstGeom>
        </p:spPr>
      </p:pic>
      <p:pic>
        <p:nvPicPr>
          <p:cNvPr id="7" name="Graphique 6" descr="Tableau avec un remplissage uni">
            <a:extLst>
              <a:ext uri="{FF2B5EF4-FFF2-40B4-BE49-F238E27FC236}">
                <a16:creationId xmlns:a16="http://schemas.microsoft.com/office/drawing/2014/main" id="{72B484AF-E971-E0F6-2E34-EF1B5D0B32E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405350" y="4490529"/>
            <a:ext cx="914400" cy="914400"/>
          </a:xfrm>
          <a:prstGeom prst="rect">
            <a:avLst/>
          </a:prstGeom>
        </p:spPr>
      </p:pic>
      <p:pic>
        <p:nvPicPr>
          <p:cNvPr id="9" name="Graphique 8" descr="Base de données contour">
            <a:extLst>
              <a:ext uri="{FF2B5EF4-FFF2-40B4-BE49-F238E27FC236}">
                <a16:creationId xmlns:a16="http://schemas.microsoft.com/office/drawing/2014/main" id="{293354AE-1DAE-F721-890E-59FD1067E7E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181600" y="4490529"/>
            <a:ext cx="914400" cy="914400"/>
          </a:xfrm>
          <a:prstGeom prst="rect">
            <a:avLst/>
          </a:prstGeom>
        </p:spPr>
      </p:pic>
      <p:pic>
        <p:nvPicPr>
          <p:cNvPr id="11" name="Graphique 10" descr="Télécharger du cloud avec un remplissage uni">
            <a:extLst>
              <a:ext uri="{FF2B5EF4-FFF2-40B4-BE49-F238E27FC236}">
                <a16:creationId xmlns:a16="http://schemas.microsoft.com/office/drawing/2014/main" id="{66CAF156-C2E6-ADCE-F372-EA030273830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788722" y="3688572"/>
            <a:ext cx="914400" cy="914400"/>
          </a:xfrm>
          <a:prstGeom prst="rect">
            <a:avLst/>
          </a:prstGeom>
        </p:spPr>
      </p:pic>
      <p:cxnSp>
        <p:nvCxnSpPr>
          <p:cNvPr id="14" name="Connecteur en angle 13">
            <a:extLst>
              <a:ext uri="{FF2B5EF4-FFF2-40B4-BE49-F238E27FC236}">
                <a16:creationId xmlns:a16="http://schemas.microsoft.com/office/drawing/2014/main" id="{BA0EFC5E-AE51-7835-FCF2-C0A2CC1921BC}"/>
              </a:ext>
            </a:extLst>
          </p:cNvPr>
          <p:cNvCxnSpPr>
            <a:stCxn id="11" idx="3"/>
          </p:cNvCxnSpPr>
          <p:nvPr/>
        </p:nvCxnSpPr>
        <p:spPr>
          <a:xfrm>
            <a:off x="3703122" y="4145772"/>
            <a:ext cx="1478478" cy="801957"/>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necteur en angle 15">
            <a:extLst>
              <a:ext uri="{FF2B5EF4-FFF2-40B4-BE49-F238E27FC236}">
                <a16:creationId xmlns:a16="http://schemas.microsoft.com/office/drawing/2014/main" id="{2899035D-3077-DB9E-2F0A-0BCB316F2D95}"/>
              </a:ext>
            </a:extLst>
          </p:cNvPr>
          <p:cNvCxnSpPr>
            <a:cxnSpLocks/>
            <a:stCxn id="3" idx="3"/>
          </p:cNvCxnSpPr>
          <p:nvPr/>
        </p:nvCxnSpPr>
        <p:spPr>
          <a:xfrm flipV="1">
            <a:off x="3703122" y="4947729"/>
            <a:ext cx="1478478" cy="856959"/>
          </a:xfrm>
          <a:prstGeom prst="bentConnector3">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necteur droit avec flèche 18">
            <a:extLst>
              <a:ext uri="{FF2B5EF4-FFF2-40B4-BE49-F238E27FC236}">
                <a16:creationId xmlns:a16="http://schemas.microsoft.com/office/drawing/2014/main" id="{586C8585-7D3B-91E7-D26B-A8AB3C21CBB1}"/>
              </a:ext>
            </a:extLst>
          </p:cNvPr>
          <p:cNvCxnSpPr>
            <a:cxnSpLocks/>
            <a:endCxn id="7" idx="1"/>
          </p:cNvCxnSpPr>
          <p:nvPr/>
        </p:nvCxnSpPr>
        <p:spPr>
          <a:xfrm>
            <a:off x="6096000" y="4947729"/>
            <a:ext cx="1309350" cy="0"/>
          </a:xfrm>
          <a:prstGeom prst="straightConnector1">
            <a:avLst/>
          </a:prstGeom>
          <a:ln w="1905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22" name="ZoneTexte 21">
            <a:extLst>
              <a:ext uri="{FF2B5EF4-FFF2-40B4-BE49-F238E27FC236}">
                <a16:creationId xmlns:a16="http://schemas.microsoft.com/office/drawing/2014/main" id="{53DFBDC1-9308-1011-19FF-40C9CA5CD4DF}"/>
              </a:ext>
            </a:extLst>
          </p:cNvPr>
          <p:cNvSpPr txBox="1"/>
          <p:nvPr/>
        </p:nvSpPr>
        <p:spPr>
          <a:xfrm>
            <a:off x="2348089" y="3961106"/>
            <a:ext cx="359394" cy="369332"/>
          </a:xfrm>
          <a:prstGeom prst="rect">
            <a:avLst/>
          </a:prstGeom>
          <a:noFill/>
        </p:spPr>
        <p:txBody>
          <a:bodyPr wrap="none" rtlCol="0">
            <a:spAutoFit/>
          </a:bodyPr>
          <a:lstStyle/>
          <a:p>
            <a:r>
              <a:rPr lang="fr-FR" dirty="0"/>
              <a:t>1.</a:t>
            </a:r>
          </a:p>
        </p:txBody>
      </p:sp>
      <p:sp>
        <p:nvSpPr>
          <p:cNvPr id="23" name="ZoneTexte 22">
            <a:extLst>
              <a:ext uri="{FF2B5EF4-FFF2-40B4-BE49-F238E27FC236}">
                <a16:creationId xmlns:a16="http://schemas.microsoft.com/office/drawing/2014/main" id="{99722AF0-AD5D-F0B6-7BFD-45211E2E5B74}"/>
              </a:ext>
            </a:extLst>
          </p:cNvPr>
          <p:cNvSpPr txBox="1"/>
          <p:nvPr/>
        </p:nvSpPr>
        <p:spPr>
          <a:xfrm>
            <a:off x="2348089" y="5620022"/>
            <a:ext cx="359394" cy="369332"/>
          </a:xfrm>
          <a:prstGeom prst="rect">
            <a:avLst/>
          </a:prstGeom>
          <a:noFill/>
        </p:spPr>
        <p:txBody>
          <a:bodyPr wrap="none" rtlCol="0">
            <a:spAutoFit/>
          </a:bodyPr>
          <a:lstStyle/>
          <a:p>
            <a:r>
              <a:rPr lang="fr-FR" dirty="0"/>
              <a:t>2.</a:t>
            </a:r>
          </a:p>
        </p:txBody>
      </p:sp>
      <p:sp>
        <p:nvSpPr>
          <p:cNvPr id="24" name="ZoneTexte 23">
            <a:extLst>
              <a:ext uri="{FF2B5EF4-FFF2-40B4-BE49-F238E27FC236}">
                <a16:creationId xmlns:a16="http://schemas.microsoft.com/office/drawing/2014/main" id="{36828D17-81E2-6585-8A85-D5B19BD99192}"/>
              </a:ext>
            </a:extLst>
          </p:cNvPr>
          <p:cNvSpPr txBox="1"/>
          <p:nvPr/>
        </p:nvSpPr>
        <p:spPr>
          <a:xfrm>
            <a:off x="2998899" y="3413146"/>
            <a:ext cx="494046" cy="369332"/>
          </a:xfrm>
          <a:prstGeom prst="rect">
            <a:avLst/>
          </a:prstGeom>
          <a:noFill/>
        </p:spPr>
        <p:txBody>
          <a:bodyPr wrap="none" rtlCol="0">
            <a:spAutoFit/>
          </a:bodyPr>
          <a:lstStyle/>
          <a:p>
            <a:r>
              <a:rPr lang="fr-FR" dirty="0"/>
              <a:t>API</a:t>
            </a:r>
          </a:p>
        </p:txBody>
      </p:sp>
      <p:sp>
        <p:nvSpPr>
          <p:cNvPr id="25" name="ZoneTexte 24">
            <a:extLst>
              <a:ext uri="{FF2B5EF4-FFF2-40B4-BE49-F238E27FC236}">
                <a16:creationId xmlns:a16="http://schemas.microsoft.com/office/drawing/2014/main" id="{A33BA042-AA91-CE2C-D3B9-4B029C46E7E8}"/>
              </a:ext>
            </a:extLst>
          </p:cNvPr>
          <p:cNvSpPr txBox="1"/>
          <p:nvPr/>
        </p:nvSpPr>
        <p:spPr>
          <a:xfrm>
            <a:off x="2688424" y="5060172"/>
            <a:ext cx="1122423" cy="369332"/>
          </a:xfrm>
          <a:prstGeom prst="rect">
            <a:avLst/>
          </a:prstGeom>
          <a:noFill/>
        </p:spPr>
        <p:txBody>
          <a:bodyPr wrap="none" rtlCol="0">
            <a:spAutoFit/>
          </a:bodyPr>
          <a:lstStyle/>
          <a:p>
            <a:r>
              <a:rPr lang="fr-FR" dirty="0" err="1"/>
              <a:t>Wikipedia</a:t>
            </a:r>
            <a:endParaRPr lang="fr-FR" dirty="0"/>
          </a:p>
        </p:txBody>
      </p:sp>
      <p:sp>
        <p:nvSpPr>
          <p:cNvPr id="26" name="ZoneTexte 25">
            <a:extLst>
              <a:ext uri="{FF2B5EF4-FFF2-40B4-BE49-F238E27FC236}">
                <a16:creationId xmlns:a16="http://schemas.microsoft.com/office/drawing/2014/main" id="{1CB3BFED-2277-E7F0-F64E-509A6DD2C138}"/>
              </a:ext>
            </a:extLst>
          </p:cNvPr>
          <p:cNvSpPr txBox="1"/>
          <p:nvPr/>
        </p:nvSpPr>
        <p:spPr>
          <a:xfrm>
            <a:off x="4988045" y="5401130"/>
            <a:ext cx="1301510" cy="369332"/>
          </a:xfrm>
          <a:prstGeom prst="rect">
            <a:avLst/>
          </a:prstGeom>
          <a:noFill/>
        </p:spPr>
        <p:txBody>
          <a:bodyPr wrap="none" rtlCol="0">
            <a:spAutoFit/>
          </a:bodyPr>
          <a:lstStyle/>
          <a:p>
            <a:r>
              <a:rPr lang="fr-FR" dirty="0"/>
              <a:t>Local server</a:t>
            </a:r>
          </a:p>
        </p:txBody>
      </p:sp>
      <p:sp>
        <p:nvSpPr>
          <p:cNvPr id="27" name="ZoneTexte 26">
            <a:extLst>
              <a:ext uri="{FF2B5EF4-FFF2-40B4-BE49-F238E27FC236}">
                <a16:creationId xmlns:a16="http://schemas.microsoft.com/office/drawing/2014/main" id="{042A9F1D-C99F-A741-E16B-97F7B23C31F0}"/>
              </a:ext>
            </a:extLst>
          </p:cNvPr>
          <p:cNvSpPr txBox="1"/>
          <p:nvPr/>
        </p:nvSpPr>
        <p:spPr>
          <a:xfrm>
            <a:off x="7405350" y="5401130"/>
            <a:ext cx="901465" cy="369332"/>
          </a:xfrm>
          <a:prstGeom prst="rect">
            <a:avLst/>
          </a:prstGeom>
          <a:noFill/>
        </p:spPr>
        <p:txBody>
          <a:bodyPr wrap="none" rtlCol="0">
            <a:spAutoFit/>
          </a:bodyPr>
          <a:lstStyle/>
          <a:p>
            <a:r>
              <a:rPr lang="fr-FR" dirty="0" err="1"/>
              <a:t>Dataset</a:t>
            </a:r>
            <a:endParaRPr lang="fr-FR" dirty="0"/>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339244" y="1792288"/>
            <a:ext cx="5461000" cy="4359130"/>
          </a:xfrm>
          <a:prstGeom prst="rect">
            <a:avLst/>
          </a:prstGeom>
          <a:ln>
            <a:solidFill>
              <a:srgbClr val="0B49CB"/>
            </a:solidFill>
            <a:prstDash val="dash"/>
          </a:ln>
        </p:spPr>
        <p:txBody>
          <a:bodyPr vert="horz" lIns="91440" tIns="45720" rIns="91440" bIns="45720" rtlCol="0" anchor="t">
            <a:normAutofit/>
          </a:bodyPr>
          <a:lstStyle/>
          <a:p>
            <a:pPr marL="0" indent="0">
              <a:buNone/>
            </a:pPr>
            <a:endParaRPr lang="en-US" dirty="0">
              <a:cs typeface="Calibri"/>
            </a:endParaRPr>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0312" y="1659468"/>
            <a:ext cx="5906660" cy="5113866"/>
          </a:xfrm>
          <a:prstGeom prst="rect">
            <a:avLst/>
          </a:prstGeom>
        </p:spPr>
        <p:txBody>
          <a:bodyPr vert="horz" lIns="91440" tIns="45720" rIns="91440" bIns="45720" rtlCol="0" anchor="t">
            <a:normAutofit fontScale="92500"/>
          </a:body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How the SpaceX API works :</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We ask for information by sending a HTTP GET request from our client to the SpaceX API endpoint (usage of </a:t>
            </a:r>
            <a:r>
              <a:rPr lang="en-US" sz="1400" b="1" dirty="0">
                <a:solidFill>
                  <a:schemeClr val="accent3">
                    <a:lumMod val="25000"/>
                  </a:schemeClr>
                </a:solidFill>
                <a:latin typeface="Calibri" panose="020F0502020204030204" pitchFamily="34" charset="0"/>
                <a:cs typeface="Calibri" panose="020F0502020204030204" pitchFamily="34" charset="0"/>
              </a:rPr>
              <a:t>requests</a:t>
            </a:r>
            <a:r>
              <a:rPr lang="en-US" sz="1400" dirty="0">
                <a:solidFill>
                  <a:schemeClr val="accent3">
                    <a:lumMod val="25000"/>
                  </a:schemeClr>
                </a:solidFill>
                <a:latin typeface="Calibri" panose="020F0502020204030204" pitchFamily="34" charset="0"/>
                <a:cs typeface="Calibri" panose="020F0502020204030204" pitchFamily="34" charset="0"/>
              </a:rPr>
              <a:t> library)</a:t>
            </a:r>
          </a:p>
          <a:p>
            <a:pPr lvl="1">
              <a:lnSpc>
                <a:spcPct val="100000"/>
              </a:lnSpc>
              <a:spcBef>
                <a:spcPts val="1400"/>
              </a:spcBef>
            </a:pPr>
            <a:r>
              <a:rPr lang="en-US" sz="1400" dirty="0">
                <a:solidFill>
                  <a:schemeClr val="accent3">
                    <a:lumMod val="25000"/>
                  </a:schemeClr>
                </a:solidFill>
                <a:latin typeface="Calibri" panose="020F0502020204030204" pitchFamily="34" charset="0"/>
                <a:cs typeface="Calibri" panose="020F0502020204030204" pitchFamily="34" charset="0"/>
              </a:rPr>
              <a:t>The SpaceX API endpoint sends a response back in the format of a </a:t>
            </a:r>
            <a:r>
              <a:rPr lang="en-US" sz="1400" dirty="0" err="1">
                <a:solidFill>
                  <a:schemeClr val="accent3">
                    <a:lumMod val="25000"/>
                  </a:schemeClr>
                </a:solidFill>
                <a:latin typeface="Calibri" panose="020F0502020204030204" pitchFamily="34" charset="0"/>
                <a:cs typeface="Calibri" panose="020F0502020204030204" pitchFamily="34" charset="0"/>
              </a:rPr>
              <a:t>json</a:t>
            </a:r>
            <a:r>
              <a:rPr lang="en-US" sz="1400" dirty="0">
                <a:solidFill>
                  <a:schemeClr val="accent3">
                    <a:lumMod val="25000"/>
                  </a:schemeClr>
                </a:solidFill>
                <a:latin typeface="Calibri" panose="020F0502020204030204" pitchFamily="34" charset="0"/>
                <a:cs typeface="Calibri" panose="020F0502020204030204" pitchFamily="34" charset="0"/>
              </a:rPr>
              <a:t> file</a:t>
            </a: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Because the information we need is scattered across several endpoints, to get a complete dataset, we must send a GET request to each endpoint individually. The endpoints are :</a:t>
            </a:r>
          </a:p>
          <a:p>
            <a:pPr lvl="1">
              <a:lnSpc>
                <a:spcPct val="100000"/>
              </a:lnSpc>
              <a:spcBef>
                <a:spcPts val="1400"/>
              </a:spcBef>
            </a:pPr>
            <a:r>
              <a:rPr lang="fr-FR" sz="1500" dirty="0">
                <a:solidFill>
                  <a:schemeClr val="accent3">
                    <a:lumMod val="25000"/>
                  </a:schemeClr>
                </a:solidFill>
                <a:latin typeface="Calibri" panose="020F0502020204030204" pitchFamily="34" charset="0"/>
                <a:cs typeface="Calibri" panose="020F0502020204030204" pitchFamily="34" charset="0"/>
              </a:rPr>
              <a:t>Past </a:t>
            </a:r>
            <a:r>
              <a:rPr lang="fr-FR" sz="1500" dirty="0" err="1">
                <a:solidFill>
                  <a:schemeClr val="accent3">
                    <a:lumMod val="25000"/>
                  </a:schemeClr>
                </a:solidFill>
                <a:latin typeface="Calibri" panose="020F0502020204030204" pitchFamily="34" charset="0"/>
                <a:cs typeface="Calibri" panose="020F0502020204030204" pitchFamily="34" charset="0"/>
              </a:rPr>
              <a:t>launches</a:t>
            </a:r>
            <a:r>
              <a:rPr lang="fr-FR" sz="1500" dirty="0">
                <a:solidFill>
                  <a:schemeClr val="accent3">
                    <a:lumMod val="25000"/>
                  </a:schemeClr>
                </a:solidFill>
                <a:latin typeface="Calibri" panose="020F0502020204030204" pitchFamily="34" charset="0"/>
                <a:cs typeface="Calibri" panose="020F0502020204030204" pitchFamily="34" charset="0"/>
              </a:rPr>
              <a:t> : https://api.spacexdata.com/v4/launches/past</a:t>
            </a:r>
          </a:p>
          <a:p>
            <a:pPr lvl="1">
              <a:lnSpc>
                <a:spcPct val="100000"/>
              </a:lnSpc>
              <a:spcBef>
                <a:spcPts val="1400"/>
              </a:spcBef>
            </a:pPr>
            <a:r>
              <a:rPr lang="fr-FR" sz="1500" dirty="0">
                <a:solidFill>
                  <a:schemeClr val="accent3">
                    <a:lumMod val="25000"/>
                  </a:schemeClr>
                </a:solidFill>
                <a:latin typeface="Calibri" panose="020F0502020204030204" pitchFamily="34" charset="0"/>
                <a:cs typeface="Calibri" panose="020F0502020204030204" pitchFamily="34" charset="0"/>
              </a:rPr>
              <a:t>Rockets : https://api.spacexdata.com/v4/rockets/</a:t>
            </a:r>
          </a:p>
          <a:p>
            <a:pPr lvl="1">
              <a:lnSpc>
                <a:spcPct val="100000"/>
              </a:lnSpc>
              <a:spcBef>
                <a:spcPts val="1400"/>
              </a:spcBef>
            </a:pPr>
            <a:r>
              <a:rPr lang="fr-FR" sz="1500" dirty="0" err="1">
                <a:solidFill>
                  <a:schemeClr val="accent3">
                    <a:lumMod val="25000"/>
                  </a:schemeClr>
                </a:solidFill>
                <a:latin typeface="Calibri" panose="020F0502020204030204" pitchFamily="34" charset="0"/>
                <a:cs typeface="Calibri" panose="020F0502020204030204" pitchFamily="34" charset="0"/>
              </a:rPr>
              <a:t>Launchpads</a:t>
            </a:r>
            <a:r>
              <a:rPr lang="fr-FR" sz="1500" dirty="0">
                <a:solidFill>
                  <a:schemeClr val="accent3">
                    <a:lumMod val="25000"/>
                  </a:schemeClr>
                </a:solidFill>
                <a:latin typeface="Calibri" panose="020F0502020204030204" pitchFamily="34" charset="0"/>
                <a:cs typeface="Calibri" panose="020F0502020204030204" pitchFamily="34" charset="0"/>
              </a:rPr>
              <a:t> : https://api.spacexdata.com/v4/launchpads/</a:t>
            </a:r>
          </a:p>
          <a:p>
            <a:pPr lvl="1">
              <a:lnSpc>
                <a:spcPct val="100000"/>
              </a:lnSpc>
              <a:spcBef>
                <a:spcPts val="1400"/>
              </a:spcBef>
            </a:pPr>
            <a:r>
              <a:rPr lang="fr-FR" sz="1500" dirty="0">
                <a:solidFill>
                  <a:schemeClr val="accent3">
                    <a:lumMod val="25000"/>
                  </a:schemeClr>
                </a:solidFill>
                <a:latin typeface="Calibri" panose="020F0502020204030204" pitchFamily="34" charset="0"/>
                <a:cs typeface="Calibri" panose="020F0502020204030204" pitchFamily="34" charset="0"/>
              </a:rPr>
              <a:t>Payloads : https://api.spacexdata.com/v4/payloads/</a:t>
            </a:r>
          </a:p>
          <a:p>
            <a:pPr lvl="1">
              <a:lnSpc>
                <a:spcPct val="100000"/>
              </a:lnSpc>
              <a:spcBef>
                <a:spcPts val="1400"/>
              </a:spcBef>
            </a:pPr>
            <a:r>
              <a:rPr lang="fr-FR" sz="1500" dirty="0" err="1">
                <a:solidFill>
                  <a:schemeClr val="accent3">
                    <a:lumMod val="25000"/>
                  </a:schemeClr>
                </a:solidFill>
                <a:latin typeface="Calibri" panose="020F0502020204030204" pitchFamily="34" charset="0"/>
                <a:cs typeface="Calibri" panose="020F0502020204030204" pitchFamily="34" charset="0"/>
              </a:rPr>
              <a:t>Cores</a:t>
            </a:r>
            <a:r>
              <a:rPr lang="fr-FR" sz="1500" dirty="0">
                <a:solidFill>
                  <a:schemeClr val="accent3">
                    <a:lumMod val="25000"/>
                  </a:schemeClr>
                </a:solidFill>
                <a:latin typeface="Calibri" panose="020F0502020204030204" pitchFamily="34" charset="0"/>
                <a:cs typeface="Calibri" panose="020F0502020204030204" pitchFamily="34" charset="0"/>
              </a:rPr>
              <a:t> : https://api.spacexdata.com/v4/cores/</a:t>
            </a:r>
            <a:endParaRPr lang="en-US" sz="1500" dirty="0">
              <a:solidFill>
                <a:schemeClr val="accent3">
                  <a:lumMod val="25000"/>
                </a:schemeClr>
              </a:solidFill>
              <a:latin typeface="Calibri" panose="020F0502020204030204" pitchFamily="34" charset="0"/>
              <a:cs typeface="Calibri" panose="020F0502020204030204" pitchFamily="34" charset="0"/>
            </a:endParaRPr>
          </a:p>
          <a:p>
            <a:pPr marL="0" indent="0">
              <a:lnSpc>
                <a:spcPct val="100000"/>
              </a:lnSpc>
              <a:spcBef>
                <a:spcPts val="1400"/>
              </a:spcBef>
              <a:buNone/>
            </a:pPr>
            <a:endParaRPr lang="en-US" sz="1600" dirty="0">
              <a:solidFill>
                <a:schemeClr val="accent3">
                  <a:lumMod val="25000"/>
                </a:schemeClr>
              </a:solidFill>
              <a:latin typeface="Calibri" panose="020F0502020204030204" pitchFamily="34" charset="0"/>
              <a:cs typeface="Calibri" panose="020F0502020204030204" pitchFamily="34" charset="0"/>
            </a:endParaRPr>
          </a:p>
          <a:p>
            <a:pPr marL="0" indent="0">
              <a:lnSpc>
                <a:spcPct val="100000"/>
              </a:lnSpc>
              <a:spcBef>
                <a:spcPts val="1400"/>
              </a:spcBef>
              <a:buNone/>
            </a:pPr>
            <a:r>
              <a:rPr lang="en-US" sz="1500" dirty="0">
                <a:solidFill>
                  <a:schemeClr val="accent3">
                    <a:lumMod val="25000"/>
                  </a:schemeClr>
                </a:solidFill>
                <a:latin typeface="Calibri" panose="020F0502020204030204" pitchFamily="34" charset="0"/>
                <a:cs typeface="Calibri" panose="020F0502020204030204" pitchFamily="34" charset="0"/>
              </a:rPr>
              <a:t>GitHub link :</a:t>
            </a:r>
            <a:br>
              <a:rPr lang="en-US" sz="1500" dirty="0">
                <a:solidFill>
                  <a:schemeClr val="accent3">
                    <a:lumMod val="25000"/>
                  </a:schemeClr>
                </a:solidFill>
                <a:latin typeface="Calibri" panose="020F0502020204030204" pitchFamily="34" charset="0"/>
                <a:cs typeface="Calibri" panose="020F0502020204030204" pitchFamily="34" charset="0"/>
              </a:rPr>
            </a:br>
            <a:r>
              <a:rPr lang="en-US" sz="1500" dirty="0">
                <a:latin typeface="Calibri" panose="020F0502020204030204" pitchFamily="34" charset="0"/>
                <a:cs typeface="Calibri" panose="020F0502020204030204" pitchFamily="34" charset="0"/>
                <a:hlinkClick r:id="rId4"/>
              </a:rPr>
              <a:t>Jupyter notebook - SpaceX API calls</a:t>
            </a:r>
            <a:endParaRPr lang="en-US" sz="1500" dirty="0">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8" name="Diagramme 7">
            <a:extLst>
              <a:ext uri="{FF2B5EF4-FFF2-40B4-BE49-F238E27FC236}">
                <a16:creationId xmlns:a16="http://schemas.microsoft.com/office/drawing/2014/main" id="{C0AEF55C-4268-2ADF-4E52-17A6F7B5E122}"/>
              </a:ext>
            </a:extLst>
          </p:cNvPr>
          <p:cNvGraphicFramePr/>
          <p:nvPr>
            <p:extLst>
              <p:ext uri="{D42A27DB-BD31-4B8C-83A1-F6EECF244321}">
                <p14:modId xmlns:p14="http://schemas.microsoft.com/office/powerpoint/2010/main" val="102597756"/>
              </p:ext>
            </p:extLst>
          </p:nvPr>
        </p:nvGraphicFramePr>
        <p:xfrm>
          <a:off x="6861594" y="2180648"/>
          <a:ext cx="4416301" cy="3446942"/>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9" name="ZoneTexte 8">
            <a:extLst>
              <a:ext uri="{FF2B5EF4-FFF2-40B4-BE49-F238E27FC236}">
                <a16:creationId xmlns:a16="http://schemas.microsoft.com/office/drawing/2014/main" id="{6306F4B2-500C-46AE-A44F-E7D421910B15}"/>
              </a:ext>
            </a:extLst>
          </p:cNvPr>
          <p:cNvSpPr txBox="1"/>
          <p:nvPr/>
        </p:nvSpPr>
        <p:spPr>
          <a:xfrm>
            <a:off x="8263564" y="1909303"/>
            <a:ext cx="1612360" cy="369332"/>
          </a:xfrm>
          <a:prstGeom prst="rect">
            <a:avLst/>
          </a:prstGeom>
          <a:noFill/>
        </p:spPr>
        <p:txBody>
          <a:bodyPr wrap="square" rtlCol="0">
            <a:spAutoFit/>
          </a:bodyPr>
          <a:lstStyle/>
          <a:p>
            <a:pPr algn="ctr"/>
            <a:r>
              <a:rPr lang="fr-FR" dirty="0"/>
              <a:t>GET </a:t>
            </a:r>
            <a:r>
              <a:rPr lang="fr-FR" dirty="0" err="1"/>
              <a:t>request</a:t>
            </a:r>
            <a:endParaRPr lang="fr-FR" dirty="0"/>
          </a:p>
        </p:txBody>
      </p:sp>
      <p:sp>
        <p:nvSpPr>
          <p:cNvPr id="10" name="ZoneTexte 9">
            <a:extLst>
              <a:ext uri="{FF2B5EF4-FFF2-40B4-BE49-F238E27FC236}">
                <a16:creationId xmlns:a16="http://schemas.microsoft.com/office/drawing/2014/main" id="{D495F92B-A230-6E43-5C51-B7AC3FE1E706}"/>
              </a:ext>
            </a:extLst>
          </p:cNvPr>
          <p:cNvSpPr txBox="1"/>
          <p:nvPr/>
        </p:nvSpPr>
        <p:spPr>
          <a:xfrm>
            <a:off x="8263564" y="5436704"/>
            <a:ext cx="1612360" cy="646331"/>
          </a:xfrm>
          <a:prstGeom prst="rect">
            <a:avLst/>
          </a:prstGeom>
          <a:noFill/>
        </p:spPr>
        <p:txBody>
          <a:bodyPr wrap="square" rtlCol="0">
            <a:spAutoFit/>
          </a:bodyPr>
          <a:lstStyle/>
          <a:p>
            <a:pPr algn="ctr"/>
            <a:r>
              <a:rPr lang="fr-FR" dirty="0" err="1"/>
              <a:t>Response</a:t>
            </a:r>
            <a:r>
              <a:rPr lang="fr-FR" dirty="0"/>
              <a:t> in </a:t>
            </a:r>
            <a:r>
              <a:rPr lang="fr-FR" dirty="0" err="1"/>
              <a:t>json</a:t>
            </a:r>
            <a:r>
              <a:rPr lang="fr-FR" dirty="0"/>
              <a:t> format</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85422" y="1792288"/>
            <a:ext cx="5085645" cy="4634923"/>
          </a:xfrm>
          <a:prstGeom prst="rect">
            <a:avLst/>
          </a:prstGeom>
        </p:spPr>
        <p:txBody>
          <a:bodyPr lIns="91440" tIns="45720" rIns="91440" bIns="45720" anchor="t">
            <a:noAutofit/>
          </a:bodyPr>
          <a:lstStyle/>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How the collection through scraping works :</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We make a HTTP GET request to get the HTML page from the Wikipedia link we want to scrape as an HTTP response, with the </a:t>
            </a:r>
            <a:r>
              <a:rPr lang="en-US" sz="1200" b="1" dirty="0">
                <a:solidFill>
                  <a:schemeClr val="accent3">
                    <a:lumMod val="25000"/>
                  </a:schemeClr>
                </a:solidFill>
                <a:latin typeface="Calibri" panose="020F0502020204030204" pitchFamily="34" charset="0"/>
                <a:cs typeface="Calibri" panose="020F0502020204030204" pitchFamily="34" charset="0"/>
              </a:rPr>
              <a:t>requests </a:t>
            </a:r>
            <a:r>
              <a:rPr lang="en-US" sz="1200" dirty="0">
                <a:solidFill>
                  <a:schemeClr val="accent3">
                    <a:lumMod val="25000"/>
                  </a:schemeClr>
                </a:solidFill>
                <a:latin typeface="Calibri" panose="020F0502020204030204" pitchFamily="34" charset="0"/>
                <a:cs typeface="Calibri" panose="020F0502020204030204" pitchFamily="34" charset="0"/>
              </a:rPr>
              <a:t>library</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With the response object we create a </a:t>
            </a:r>
            <a:r>
              <a:rPr lang="en-US" sz="1200" dirty="0" err="1">
                <a:solidFill>
                  <a:schemeClr val="accent3">
                    <a:lumMod val="25000"/>
                  </a:schemeClr>
                </a:solidFill>
                <a:latin typeface="Calibri" panose="020F0502020204030204" pitchFamily="34" charset="0"/>
                <a:cs typeface="Calibri" panose="020F0502020204030204" pitchFamily="34" charset="0"/>
              </a:rPr>
              <a:t>BeautifulSoup</a:t>
            </a:r>
            <a:r>
              <a:rPr lang="en-US" sz="1200" dirty="0">
                <a:solidFill>
                  <a:schemeClr val="accent3">
                    <a:lumMod val="25000"/>
                  </a:schemeClr>
                </a:solidFill>
                <a:latin typeface="Calibri" panose="020F0502020204030204" pitchFamily="34" charset="0"/>
                <a:cs typeface="Calibri" panose="020F0502020204030204" pitchFamily="34" charset="0"/>
              </a:rPr>
              <a:t> object which will allow us to parse the content of the response</a:t>
            </a:r>
          </a:p>
          <a:p>
            <a:pPr lvl="1">
              <a:lnSpc>
                <a:spcPct val="100000"/>
              </a:lnSpc>
              <a:spcBef>
                <a:spcPts val="1400"/>
              </a:spcBef>
            </a:pPr>
            <a:r>
              <a:rPr lang="en-US" sz="1200" dirty="0">
                <a:solidFill>
                  <a:schemeClr val="accent3">
                    <a:lumMod val="25000"/>
                  </a:schemeClr>
                </a:solidFill>
                <a:latin typeface="Calibri" panose="020F0502020204030204" pitchFamily="34" charset="0"/>
                <a:cs typeface="Calibri" panose="020F0502020204030204" pitchFamily="34" charset="0"/>
              </a:rPr>
              <a:t>We go through the different HTML elements of the Beautiful object to retrieve all relevant information which can be found in a Falcon 9 launches table and add these to our dataset</a:t>
            </a:r>
            <a:endParaRPr lang="en-US" sz="1600" dirty="0">
              <a:solidFill>
                <a:schemeClr val="accent3">
                  <a:lumMod val="25000"/>
                </a:schemeClr>
              </a:solidFill>
              <a:latin typeface="Calibri" panose="020F0502020204030204" pitchFamily="34" charset="0"/>
              <a:cs typeface="Calibri" panose="020F0502020204030204" pitchFamily="34" charset="0"/>
            </a:endParaRPr>
          </a:p>
          <a:p>
            <a:pPr>
              <a:lnSpc>
                <a:spcPct val="100000"/>
              </a:lnSpc>
              <a:spcBef>
                <a:spcPts val="1400"/>
              </a:spcBef>
            </a:pPr>
            <a:r>
              <a:rPr lang="en-US" sz="1600" dirty="0">
                <a:solidFill>
                  <a:schemeClr val="accent3">
                    <a:lumMod val="25000"/>
                  </a:schemeClr>
                </a:solidFill>
                <a:latin typeface="Calibri" panose="020F0502020204030204" pitchFamily="34" charset="0"/>
                <a:cs typeface="Calibri" panose="020F0502020204030204" pitchFamily="34" charset="0"/>
              </a:rPr>
              <a:t>Wikipedia link : </a:t>
            </a:r>
            <a:r>
              <a:rPr lang="en-US" sz="1600" dirty="0">
                <a:solidFill>
                  <a:schemeClr val="accent3">
                    <a:lumMod val="25000"/>
                  </a:schemeClr>
                </a:solidFill>
                <a:latin typeface="Calibri" panose="020F0502020204030204" pitchFamily="34" charset="0"/>
                <a:cs typeface="Calibri" panose="020F0502020204030204" pitchFamily="34" charset="0"/>
                <a:hlinkClick r:id="rId3"/>
              </a:rPr>
              <a:t>https://en.wikipedia.org/w/index.php?title=List_of_Falcon_9_and_Falcon_Heavy_launches&amp;oldid=1027686922</a:t>
            </a:r>
            <a:endParaRPr lang="en-US" sz="1600" dirty="0">
              <a:solidFill>
                <a:schemeClr val="accent3">
                  <a:lumMod val="25000"/>
                </a:schemeClr>
              </a:solidFill>
              <a:latin typeface="Calibri" panose="020F0502020204030204" pitchFamily="34" charset="0"/>
              <a:cs typeface="Calibri" panose="020F0502020204030204" pitchFamily="34" charset="0"/>
            </a:endParaRPr>
          </a:p>
          <a:p>
            <a:pPr marL="0" indent="0">
              <a:lnSpc>
                <a:spcPct val="100000"/>
              </a:lnSpc>
              <a:spcBef>
                <a:spcPts val="1400"/>
              </a:spcBef>
              <a:buNone/>
            </a:pPr>
            <a:endParaRPr lang="en-US" sz="1600" dirty="0">
              <a:solidFill>
                <a:schemeClr val="accent3">
                  <a:lumMod val="25000"/>
                </a:schemeClr>
              </a:solidFill>
              <a:latin typeface="Calibri" panose="020F0502020204030204" pitchFamily="34" charset="0"/>
              <a:cs typeface="Calibri" panose="020F0502020204030204" pitchFamily="34" charset="0"/>
            </a:endParaRPr>
          </a:p>
          <a:p>
            <a:pPr marL="0" indent="0">
              <a:lnSpc>
                <a:spcPct val="100000"/>
              </a:lnSpc>
              <a:spcBef>
                <a:spcPts val="1400"/>
              </a:spcBef>
              <a:buNone/>
            </a:pPr>
            <a:r>
              <a:rPr lang="en-US" sz="1400" dirty="0">
                <a:solidFill>
                  <a:schemeClr val="accent3">
                    <a:lumMod val="25000"/>
                  </a:schemeClr>
                </a:solidFill>
                <a:latin typeface="Calibri" panose="020F0502020204030204" pitchFamily="34" charset="0"/>
                <a:cs typeface="Calibri" panose="020F0502020204030204" pitchFamily="34" charset="0"/>
              </a:rPr>
              <a:t>GitHub link :</a:t>
            </a:r>
            <a:br>
              <a:rPr lang="en-US" sz="1400" dirty="0">
                <a:solidFill>
                  <a:schemeClr val="accent3">
                    <a:lumMod val="25000"/>
                  </a:schemeClr>
                </a:solidFill>
                <a:latin typeface="Calibri" panose="020F0502020204030204" pitchFamily="34" charset="0"/>
                <a:cs typeface="Calibri" panose="020F0502020204030204" pitchFamily="34" charset="0"/>
              </a:rPr>
            </a:br>
            <a:r>
              <a:rPr lang="en-US" sz="1400" dirty="0">
                <a:solidFill>
                  <a:schemeClr val="accent3">
                    <a:lumMod val="25000"/>
                  </a:schemeClr>
                </a:solidFill>
                <a:latin typeface="Calibri" panose="020F0502020204030204" pitchFamily="34" charset="0"/>
                <a:cs typeface="Calibri" panose="020F0502020204030204" pitchFamily="34" charset="0"/>
                <a:hlinkClick r:id="rId4"/>
              </a:rPr>
              <a:t>Jupyter notebook - Web scraping</a:t>
            </a:r>
            <a:endParaRPr lang="en-US" sz="1400" dirty="0">
              <a:solidFill>
                <a:schemeClr val="accent3">
                  <a:lumMod val="25000"/>
                </a:schemeClr>
              </a:solidFill>
              <a:latin typeface="Calibri" panose="020F0502020204030204" pitchFamily="34" charset="0"/>
              <a:cs typeface="Calibri" panose="020F050202020403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dirty="0">
              <a:cs typeface="Calibri"/>
            </a:endParaRPr>
          </a:p>
        </p:txBody>
      </p:sp>
      <p:grpSp>
        <p:nvGrpSpPr>
          <p:cNvPr id="30" name="Groupe 29">
            <a:extLst>
              <a:ext uri="{FF2B5EF4-FFF2-40B4-BE49-F238E27FC236}">
                <a16:creationId xmlns:a16="http://schemas.microsoft.com/office/drawing/2014/main" id="{B13CEA96-95CB-FC15-494E-CEE52F76B252}"/>
              </a:ext>
            </a:extLst>
          </p:cNvPr>
          <p:cNvGrpSpPr/>
          <p:nvPr/>
        </p:nvGrpSpPr>
        <p:grpSpPr>
          <a:xfrm>
            <a:off x="6082684" y="3170190"/>
            <a:ext cx="5269769" cy="1451070"/>
            <a:chOff x="6082684" y="3447958"/>
            <a:chExt cx="5269769" cy="1451070"/>
          </a:xfrm>
        </p:grpSpPr>
        <p:sp>
          <p:nvSpPr>
            <p:cNvPr id="27" name="ZoneTexte 26">
              <a:extLst>
                <a:ext uri="{FF2B5EF4-FFF2-40B4-BE49-F238E27FC236}">
                  <a16:creationId xmlns:a16="http://schemas.microsoft.com/office/drawing/2014/main" id="{547EEAA1-C9CD-BA3F-0208-D02EB0C57551}"/>
                </a:ext>
              </a:extLst>
            </p:cNvPr>
            <p:cNvSpPr txBox="1"/>
            <p:nvPr/>
          </p:nvSpPr>
          <p:spPr>
            <a:xfrm>
              <a:off x="10110575" y="4252697"/>
              <a:ext cx="1241878" cy="461665"/>
            </a:xfrm>
            <a:prstGeom prst="rect">
              <a:avLst/>
            </a:prstGeom>
            <a:noFill/>
          </p:spPr>
          <p:txBody>
            <a:bodyPr wrap="none" rtlCol="0">
              <a:spAutoFit/>
            </a:bodyPr>
            <a:lstStyle/>
            <a:p>
              <a:pPr algn="ctr"/>
              <a:r>
                <a:rPr lang="fr-FR" sz="1200" dirty="0" err="1"/>
                <a:t>Structured</a:t>
              </a:r>
              <a:r>
                <a:rPr lang="fr-FR" sz="1200" dirty="0"/>
                <a:t> data </a:t>
              </a:r>
            </a:p>
            <a:p>
              <a:pPr algn="ctr"/>
              <a:r>
                <a:rPr lang="fr-FR" sz="1200" dirty="0" err="1"/>
                <a:t>added</a:t>
              </a:r>
              <a:r>
                <a:rPr lang="fr-FR" sz="1200" dirty="0"/>
                <a:t> to </a:t>
              </a:r>
              <a:r>
                <a:rPr lang="fr-FR" sz="1200" dirty="0" err="1"/>
                <a:t>dataset</a:t>
              </a:r>
              <a:endParaRPr lang="fr-FR" sz="1200" dirty="0"/>
            </a:p>
          </p:txBody>
        </p:sp>
        <p:pic>
          <p:nvPicPr>
            <p:cNvPr id="5" name="Graphique 4" descr="Conception web contour">
              <a:extLst>
                <a:ext uri="{FF2B5EF4-FFF2-40B4-BE49-F238E27FC236}">
                  <a16:creationId xmlns:a16="http://schemas.microsoft.com/office/drawing/2014/main" id="{679FDF49-D72E-18E0-9242-109F601E3BB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091015" y="3458006"/>
              <a:ext cx="814335" cy="814335"/>
            </a:xfrm>
            <a:prstGeom prst="rect">
              <a:avLst/>
            </a:prstGeom>
          </p:spPr>
        </p:pic>
        <p:pic>
          <p:nvPicPr>
            <p:cNvPr id="8" name="Graphique 7" descr="Engrenages avec un remplissage uni">
              <a:extLst>
                <a:ext uri="{FF2B5EF4-FFF2-40B4-BE49-F238E27FC236}">
                  <a16:creationId xmlns:a16="http://schemas.microsoft.com/office/drawing/2014/main" id="{2E48236B-A2FF-849F-1D30-C7C9CE28B6F5}"/>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990346" y="3518039"/>
              <a:ext cx="694268" cy="694268"/>
            </a:xfrm>
            <a:prstGeom prst="rect">
              <a:avLst/>
            </a:prstGeom>
          </p:spPr>
        </p:pic>
        <p:pic>
          <p:nvPicPr>
            <p:cNvPr id="13" name="Graphique 12" descr="Tableau avec un remplissage uni">
              <a:extLst>
                <a:ext uri="{FF2B5EF4-FFF2-40B4-BE49-F238E27FC236}">
                  <a16:creationId xmlns:a16="http://schemas.microsoft.com/office/drawing/2014/main" id="{4546B58E-2A99-E374-6D38-00F3FA830B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309898" y="3447958"/>
              <a:ext cx="834431" cy="834431"/>
            </a:xfrm>
            <a:prstGeom prst="rect">
              <a:avLst/>
            </a:prstGeom>
          </p:spPr>
        </p:pic>
        <p:grpSp>
          <p:nvGrpSpPr>
            <p:cNvPr id="19" name="Groupe 18">
              <a:extLst>
                <a:ext uri="{FF2B5EF4-FFF2-40B4-BE49-F238E27FC236}">
                  <a16:creationId xmlns:a16="http://schemas.microsoft.com/office/drawing/2014/main" id="{B3D6270D-FC70-09D5-126C-76FD6C0EEF12}"/>
                </a:ext>
              </a:extLst>
            </p:cNvPr>
            <p:cNvGrpSpPr/>
            <p:nvPr/>
          </p:nvGrpSpPr>
          <p:grpSpPr>
            <a:xfrm>
              <a:off x="7530633" y="3447958"/>
              <a:ext cx="834430" cy="834430"/>
              <a:chOff x="7168445" y="3511856"/>
              <a:chExt cx="834430" cy="834430"/>
            </a:xfrm>
          </p:grpSpPr>
          <p:pic>
            <p:nvPicPr>
              <p:cNvPr id="15" name="Graphique 14" descr="Papier avec un remplissage uni">
                <a:extLst>
                  <a:ext uri="{FF2B5EF4-FFF2-40B4-BE49-F238E27FC236}">
                    <a16:creationId xmlns:a16="http://schemas.microsoft.com/office/drawing/2014/main" id="{48176694-E5AA-AB10-FA6E-B130B39BD615}"/>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7168445" y="3511856"/>
                <a:ext cx="834430" cy="834430"/>
              </a:xfrm>
              <a:prstGeom prst="rect">
                <a:avLst/>
              </a:prstGeom>
            </p:spPr>
          </p:pic>
          <p:sp>
            <p:nvSpPr>
              <p:cNvPr id="18" name="ZoneTexte 17">
                <a:extLst>
                  <a:ext uri="{FF2B5EF4-FFF2-40B4-BE49-F238E27FC236}">
                    <a16:creationId xmlns:a16="http://schemas.microsoft.com/office/drawing/2014/main" id="{62A8242F-F4A2-D206-0360-D4670362DFDF}"/>
                  </a:ext>
                </a:extLst>
              </p:cNvPr>
              <p:cNvSpPr txBox="1"/>
              <p:nvPr/>
            </p:nvSpPr>
            <p:spPr>
              <a:xfrm>
                <a:off x="7224999" y="3907781"/>
                <a:ext cx="508250" cy="246221"/>
              </a:xfrm>
              <a:prstGeom prst="rect">
                <a:avLst/>
              </a:prstGeom>
              <a:solidFill>
                <a:schemeClr val="tx1"/>
              </a:solidFill>
            </p:spPr>
            <p:txBody>
              <a:bodyPr wrap="square" rtlCol="0">
                <a:spAutoFit/>
              </a:bodyPr>
              <a:lstStyle/>
              <a:p>
                <a:r>
                  <a:rPr lang="fr-FR" sz="1000" dirty="0">
                    <a:solidFill>
                      <a:schemeClr val="bg1"/>
                    </a:solidFill>
                  </a:rPr>
                  <a:t>HTML</a:t>
                </a:r>
              </a:p>
            </p:txBody>
          </p:sp>
        </p:grpSp>
        <p:sp>
          <p:nvSpPr>
            <p:cNvPr id="21" name="Flèche vers la droite 20">
              <a:extLst>
                <a:ext uri="{FF2B5EF4-FFF2-40B4-BE49-F238E27FC236}">
                  <a16:creationId xmlns:a16="http://schemas.microsoft.com/office/drawing/2014/main" id="{48146F2A-3B93-3CA5-9FE5-62A9C8C26DF1}"/>
                </a:ext>
              </a:extLst>
            </p:cNvPr>
            <p:cNvSpPr/>
            <p:nvPr/>
          </p:nvSpPr>
          <p:spPr>
            <a:xfrm>
              <a:off x="6905350" y="3800270"/>
              <a:ext cx="625283" cy="12980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Flèche vers la droite 21">
              <a:extLst>
                <a:ext uri="{FF2B5EF4-FFF2-40B4-BE49-F238E27FC236}">
                  <a16:creationId xmlns:a16="http://schemas.microsoft.com/office/drawing/2014/main" id="{D1282552-ECCA-DD77-6EAD-F07E3A4193B0}"/>
                </a:ext>
              </a:extLst>
            </p:cNvPr>
            <p:cNvSpPr/>
            <p:nvPr/>
          </p:nvSpPr>
          <p:spPr>
            <a:xfrm>
              <a:off x="8356231" y="3800270"/>
              <a:ext cx="625283" cy="12980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Flèche vers la droite 22">
              <a:extLst>
                <a:ext uri="{FF2B5EF4-FFF2-40B4-BE49-F238E27FC236}">
                  <a16:creationId xmlns:a16="http://schemas.microsoft.com/office/drawing/2014/main" id="{22377632-585E-CF53-1618-9166736723F8}"/>
                </a:ext>
              </a:extLst>
            </p:cNvPr>
            <p:cNvSpPr/>
            <p:nvPr/>
          </p:nvSpPr>
          <p:spPr>
            <a:xfrm>
              <a:off x="9661729" y="3800270"/>
              <a:ext cx="625283" cy="129806"/>
            </a:xfrm>
            <a:prstGeom prst="rightArrow">
              <a:avLst/>
            </a:prstGeom>
            <a:solidFill>
              <a:schemeClr val="tx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id="{684D2FA4-8962-664D-9A4B-966A28C282FC}"/>
                </a:ext>
              </a:extLst>
            </p:cNvPr>
            <p:cNvSpPr txBox="1"/>
            <p:nvPr/>
          </p:nvSpPr>
          <p:spPr>
            <a:xfrm>
              <a:off x="6082684" y="4252697"/>
              <a:ext cx="808235" cy="276999"/>
            </a:xfrm>
            <a:prstGeom prst="rect">
              <a:avLst/>
            </a:prstGeom>
            <a:noFill/>
          </p:spPr>
          <p:txBody>
            <a:bodyPr wrap="none" rtlCol="0">
              <a:spAutoFit/>
            </a:bodyPr>
            <a:lstStyle/>
            <a:p>
              <a:pPr algn="ctr"/>
              <a:r>
                <a:rPr lang="fr-FR" sz="1200" dirty="0" err="1"/>
                <a:t>Wikipedia</a:t>
              </a:r>
              <a:endParaRPr lang="fr-FR" sz="1200" dirty="0"/>
            </a:p>
          </p:txBody>
        </p:sp>
        <p:sp>
          <p:nvSpPr>
            <p:cNvPr id="26" name="ZoneTexte 25">
              <a:extLst>
                <a:ext uri="{FF2B5EF4-FFF2-40B4-BE49-F238E27FC236}">
                  <a16:creationId xmlns:a16="http://schemas.microsoft.com/office/drawing/2014/main" id="{94908A60-E7CA-0BD5-3955-A98C8B8632E5}"/>
                </a:ext>
              </a:extLst>
            </p:cNvPr>
            <p:cNvSpPr txBox="1"/>
            <p:nvPr/>
          </p:nvSpPr>
          <p:spPr>
            <a:xfrm>
              <a:off x="7407253" y="4252697"/>
              <a:ext cx="1304524" cy="461665"/>
            </a:xfrm>
            <a:prstGeom prst="rect">
              <a:avLst/>
            </a:prstGeom>
            <a:noFill/>
          </p:spPr>
          <p:txBody>
            <a:bodyPr wrap="none" rtlCol="0">
              <a:spAutoFit/>
            </a:bodyPr>
            <a:lstStyle/>
            <a:p>
              <a:pPr algn="ctr"/>
              <a:r>
                <a:rPr lang="fr-FR" sz="1200" dirty="0"/>
                <a:t>HTML </a:t>
              </a:r>
              <a:r>
                <a:rPr lang="fr-FR" sz="1200" dirty="0" err="1"/>
                <a:t>response</a:t>
              </a:r>
              <a:endParaRPr lang="fr-FR" sz="1200" dirty="0"/>
            </a:p>
            <a:p>
              <a:pPr algn="ctr"/>
              <a:r>
                <a:rPr lang="fr-FR" sz="1200" dirty="0" err="1"/>
                <a:t>unstructured</a:t>
              </a:r>
              <a:r>
                <a:rPr lang="fr-FR" sz="1200" dirty="0"/>
                <a:t> data</a:t>
              </a:r>
            </a:p>
          </p:txBody>
        </p:sp>
        <p:sp>
          <p:nvSpPr>
            <p:cNvPr id="28" name="ZoneTexte 27">
              <a:extLst>
                <a:ext uri="{FF2B5EF4-FFF2-40B4-BE49-F238E27FC236}">
                  <a16:creationId xmlns:a16="http://schemas.microsoft.com/office/drawing/2014/main" id="{370CAD01-1A78-D088-B191-2D5C17EC6AF7}"/>
                </a:ext>
              </a:extLst>
            </p:cNvPr>
            <p:cNvSpPr txBox="1"/>
            <p:nvPr/>
          </p:nvSpPr>
          <p:spPr>
            <a:xfrm>
              <a:off x="8642148" y="4252697"/>
              <a:ext cx="1468351" cy="646331"/>
            </a:xfrm>
            <a:prstGeom prst="rect">
              <a:avLst/>
            </a:prstGeom>
            <a:noFill/>
          </p:spPr>
          <p:txBody>
            <a:bodyPr wrap="none" rtlCol="0">
              <a:spAutoFit/>
            </a:bodyPr>
            <a:lstStyle/>
            <a:p>
              <a:pPr algn="ctr"/>
              <a:r>
                <a:rPr lang="fr-FR" sz="1200" dirty="0" err="1"/>
                <a:t>Parsing</a:t>
              </a:r>
              <a:r>
                <a:rPr lang="fr-FR" sz="1200" dirty="0"/>
                <a:t> &amp;</a:t>
              </a:r>
            </a:p>
            <a:p>
              <a:pPr algn="ctr"/>
              <a:r>
                <a:rPr lang="fr-FR" sz="1200" dirty="0" err="1"/>
                <a:t>Retrieval</a:t>
              </a:r>
              <a:r>
                <a:rPr lang="fr-FR" sz="1200" dirty="0"/>
                <a:t> of </a:t>
              </a:r>
            </a:p>
            <a:p>
              <a:pPr algn="ctr"/>
              <a:r>
                <a:rPr lang="fr-FR" sz="1200" dirty="0"/>
                <a:t>relevant information</a:t>
              </a:r>
            </a:p>
          </p:txBody>
        </p:sp>
      </p:gr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8297</TotalTime>
  <Words>5040</Words>
  <Application>Microsoft Macintosh PowerPoint</Application>
  <PresentationFormat>Grand écran</PresentationFormat>
  <Paragraphs>406</Paragraphs>
  <Slides>47</Slides>
  <Notes>9</Notes>
  <HiddenSlides>0</HiddenSlides>
  <MMClips>0</MMClips>
  <ScaleCrop>false</ScaleCrop>
  <HeadingPairs>
    <vt:vector size="6" baseType="variant">
      <vt:variant>
        <vt:lpstr>Polices utilisées</vt:lpstr>
      </vt:variant>
      <vt:variant>
        <vt:i4>7</vt:i4>
      </vt:variant>
      <vt:variant>
        <vt:lpstr>Thème</vt:lpstr>
      </vt:variant>
      <vt:variant>
        <vt:i4>1</vt:i4>
      </vt:variant>
      <vt:variant>
        <vt:lpstr>Titres des diapositives</vt:lpstr>
      </vt:variant>
      <vt:variant>
        <vt:i4>47</vt:i4>
      </vt:variant>
    </vt:vector>
  </HeadingPairs>
  <TitlesOfParts>
    <vt:vector size="55" baseType="lpstr">
      <vt:lpstr>Abadi</vt:lpstr>
      <vt:lpstr>Arial</vt:lpstr>
      <vt:lpstr>Calibri</vt:lpstr>
      <vt:lpstr>Google Sans</vt:lpstr>
      <vt:lpstr>IBM Plex Mono SemiBold</vt:lpstr>
      <vt:lpstr>Menlo</vt:lpstr>
      <vt:lpstr>Source Sans Pro</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Laurent Klopfenstein</cp:lastModifiedBy>
  <cp:revision>259</cp:revision>
  <dcterms:created xsi:type="dcterms:W3CDTF">2021-04-29T18:58:34Z</dcterms:created>
  <dcterms:modified xsi:type="dcterms:W3CDTF">2024-06-10T12:13:10Z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